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7" r:id="rId2"/>
    <p:sldId id="269" r:id="rId3"/>
    <p:sldId id="266" r:id="rId4"/>
    <p:sldId id="265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6" r:id="rId13"/>
    <p:sldId id="277" r:id="rId14"/>
    <p:sldId id="258" r:id="rId15"/>
    <p:sldId id="259" r:id="rId16"/>
    <p:sldId id="260" r:id="rId17"/>
    <p:sldId id="263" r:id="rId18"/>
    <p:sldId id="261" r:id="rId19"/>
    <p:sldId id="262" r:id="rId20"/>
    <p:sldId id="278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0D7F"/>
    <a:srgbClr val="781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36CE4-637B-439A-BE74-35AFFBE075FA}" type="datetimeFigureOut">
              <a:rPr lang="tr-TR" smtClean="0"/>
              <a:t>24.05.2021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67F00-B828-4F31-81BC-D713015259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67F00-B828-4F31-81BC-D71301525979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2096A8-DCDA-486D-8B98-F5F48CCC3766}" type="datetimeFigureOut">
              <a:rPr lang="tr-TR" smtClean="0"/>
              <a:pPr/>
              <a:t>24.05.2021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Muğla Sıtkı Koçman Üniversitesi</a:t>
            </a:r>
            <a:br>
              <a:rPr lang="tr-TR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Fethiye Ali Sıtkı Mefharet Koçman Meslek Yüksekokulu</a:t>
            </a:r>
            <a:r>
              <a:rPr lang="tr-TR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4294967295"/>
          </p:nvPr>
        </p:nvSpPr>
        <p:spPr>
          <a:xfrm>
            <a:off x="0" y="1484784"/>
            <a:ext cx="8964488" cy="4522316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MESLEK STAJI</a:t>
            </a:r>
          </a:p>
          <a:p>
            <a:r>
              <a:rPr lang="tr-TR" dirty="0" smtClean="0">
                <a:latin typeface="Comic Sans MS" pitchFamily="66" charset="0"/>
              </a:rPr>
              <a:t>Meslek Stajını Kamuda ve Özel Sektörde (yüz yüze) Yapmayı Planlayan Tüm Bölüm Öğrencileri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r>
              <a:rPr lang="tr-TR" dirty="0" smtClean="0">
                <a:latin typeface="Comic Sans MS" pitchFamily="66" charset="0"/>
              </a:rPr>
              <a:t>Dilekçe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r>
              <a:rPr lang="tr-TR" dirty="0" smtClean="0">
                <a:latin typeface="Comic Sans MS" pitchFamily="66" charset="0"/>
              </a:rPr>
              <a:t>Staj Başvuru  Formu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r>
              <a:rPr lang="tr-TR" dirty="0" smtClean="0">
                <a:latin typeface="Comic Sans MS" pitchFamily="66" charset="0"/>
              </a:rPr>
              <a:t>Sosyal Güvenlik Dilekçesi</a:t>
            </a:r>
          </a:p>
          <a:p>
            <a:r>
              <a:rPr lang="tr-TR" b="1" i="1" dirty="0" smtClean="0">
                <a:solidFill>
                  <a:srgbClr val="FF0000"/>
                </a:solidFill>
                <a:latin typeface="Comic Sans MS" pitchFamily="66" charset="0"/>
              </a:rPr>
              <a:t>04 HAZİRAN 2021 </a:t>
            </a:r>
            <a:r>
              <a:rPr lang="tr-TR" dirty="0" smtClean="0">
                <a:latin typeface="Comic Sans MS" pitchFamily="66" charset="0"/>
              </a:rPr>
              <a:t>tarihine kadar stajdan sorumlu öğretim elamanının  mail  adresine ulaştırmaları gerekmektedir.</a:t>
            </a:r>
          </a:p>
          <a:p>
            <a:endParaRPr lang="tr-TR" dirty="0"/>
          </a:p>
        </p:txBody>
      </p:sp>
      <p:pic>
        <p:nvPicPr>
          <p:cNvPr id="4" name="3 Resim" descr="indi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93610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267743" y="3429000"/>
          <a:ext cx="5352253" cy="2514600"/>
        </p:xfrm>
        <a:graphic>
          <a:graphicData uri="http://schemas.openxmlformats.org/drawingml/2006/table">
            <a:tbl>
              <a:tblPr/>
              <a:tblGrid>
                <a:gridCol w="1901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2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6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Times New Roman"/>
                          <a:ea typeface="Batang"/>
                          <a:cs typeface="Times New Roman"/>
                        </a:rPr>
                        <a:t>Müessese ve Yeri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latin typeface="Times New Roman"/>
                          <a:ea typeface="Batang"/>
                          <a:cs typeface="Times New Roman"/>
                        </a:rPr>
                        <a:t>Name &amp; </a:t>
                      </a:r>
                      <a:r>
                        <a:rPr lang="tr-TR" sz="900" dirty="0" err="1">
                          <a:latin typeface="Times New Roman"/>
                          <a:ea typeface="Batang"/>
                          <a:cs typeface="Times New Roman"/>
                        </a:rPr>
                        <a:t>Place</a:t>
                      </a:r>
                      <a:r>
                        <a:rPr lang="tr-TR" sz="900" dirty="0">
                          <a:latin typeface="Times New Roman"/>
                          <a:ea typeface="Batang"/>
                          <a:cs typeface="Times New Roman"/>
                        </a:rPr>
                        <a:t> of </a:t>
                      </a:r>
                      <a:r>
                        <a:rPr lang="tr-TR" sz="900" dirty="0" err="1">
                          <a:latin typeface="Times New Roman"/>
                          <a:ea typeface="Batang"/>
                          <a:cs typeface="Times New Roman"/>
                        </a:rPr>
                        <a:t>Work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Times New Roman"/>
                          <a:ea typeface="Batang"/>
                          <a:cs typeface="Times New Roman"/>
                        </a:rPr>
                        <a:t>Kısım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Batang"/>
                          <a:cs typeface="Times New Roman"/>
                        </a:rPr>
                        <a:t>Department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Batang"/>
                          <a:cs typeface="Times New Roman"/>
                        </a:rPr>
                        <a:t>İşe Başlama Tarihi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Batang"/>
                          <a:cs typeface="Times New Roman"/>
                        </a:rPr>
                        <a:t>Starting Date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Batang"/>
                          <a:cs typeface="Times New Roman"/>
                        </a:rPr>
                        <a:t>İşi Bitirme  Tarihi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Batang"/>
                          <a:cs typeface="Times New Roman"/>
                        </a:rPr>
                        <a:t>Completion Date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Batang"/>
                          <a:cs typeface="Times New Roman"/>
                        </a:rPr>
                        <a:t>Çalışmadığı Gün Sayısı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Batang"/>
                          <a:cs typeface="Times New Roman"/>
                        </a:rPr>
                        <a:t>Nonworking Days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Batang"/>
                          <a:cs typeface="Times New Roman"/>
                        </a:rPr>
                        <a:t>Çalıştığı Gün Sayısı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Batang"/>
                          <a:cs typeface="Times New Roman"/>
                        </a:rPr>
                        <a:t>Working Days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Times New Roman"/>
                          <a:ea typeface="Batang"/>
                          <a:cs typeface="Times New Roman"/>
                        </a:rPr>
                        <a:t>.../.../20…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3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29697" name="Grup 2"/>
          <p:cNvGrpSpPr>
            <a:grpSpLocks/>
          </p:cNvGrpSpPr>
          <p:nvPr/>
        </p:nvGrpSpPr>
        <p:grpSpPr bwMode="auto">
          <a:xfrm>
            <a:off x="7020272" y="1196752"/>
            <a:ext cx="1096963" cy="1684338"/>
            <a:chOff x="9648" y="3370"/>
            <a:chExt cx="1728" cy="2016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9648" y="3370"/>
              <a:ext cx="1728" cy="2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9698" name="Text Box 5"/>
            <p:cNvSpPr txBox="1">
              <a:spLocks noChangeArrowheads="1"/>
            </p:cNvSpPr>
            <p:nvPr/>
          </p:nvSpPr>
          <p:spPr bwMode="auto">
            <a:xfrm>
              <a:off x="9987" y="4170"/>
              <a:ext cx="1047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Fotoğraf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79512" y="243318"/>
            <a:ext cx="864096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PROGRAMI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TRAINING PROGRAM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Defter No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:......................................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Diary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tr-TR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Book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No	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Öğrenci’nin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Student’s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Soyadı, Adı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	:	.............................................................................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Surname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, Name			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Numarası			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:</a:t>
            </a:r>
            <a:r>
              <a:rPr kumimoji="0" lang="tr-TR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.............................................................................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Number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Öğrenim Yılı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	:	.............................................................................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Training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tr-TR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Year</a:t>
            </a:r>
            <a:r>
              <a:rPr kumimoji="0" lang="tr-TR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	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                                     Yapılan Pratik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                                                   </a:t>
            </a:r>
            <a:r>
              <a:rPr kumimoji="0" lang="tr-TR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Accomplishments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 rot="20650352">
            <a:off x="1489386" y="2121075"/>
            <a:ext cx="61669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 rot="19397014">
            <a:off x="1259632" y="2967335"/>
            <a:ext cx="66247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827584" y="1668618"/>
          <a:ext cx="6408715" cy="4064638"/>
        </p:xfrm>
        <a:graphic>
          <a:graphicData uri="http://schemas.openxmlformats.org/drawingml/2006/table">
            <a:tbl>
              <a:tblPr/>
              <a:tblGrid>
                <a:gridCol w="219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4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Times New Roman"/>
                          <a:ea typeface="Batang"/>
                          <a:cs typeface="Times New Roman"/>
                        </a:rPr>
                        <a:t>Gün</a:t>
                      </a: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err="1">
                          <a:latin typeface="Times New Roman"/>
                          <a:ea typeface="Batang"/>
                          <a:cs typeface="Times New Roman"/>
                        </a:rPr>
                        <a:t>Days</a:t>
                      </a: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Yapılan İşler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Work Accomplished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Yaprak No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Page No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66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Saat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Hours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Pazartesi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Monday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Salı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Tuesday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Çarşamba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Wednesday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0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Perşembe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Thursday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Cuma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Friday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Cumartesi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Saturday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Pazar*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Sunday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2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778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*Pazar gününe ait satırı, haftalık tatilini pazar günü dışında kullanan stajyerler doldurabilir. 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latin typeface="Times New Roman"/>
                          <a:ea typeface="Batang"/>
                          <a:cs typeface="Times New Roman"/>
                        </a:rPr>
                        <a:t>Toplam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Batang"/>
                          <a:cs typeface="Times New Roman"/>
                        </a:rPr>
                        <a:t>Total</a:t>
                      </a:r>
                      <a:endParaRPr lang="tr-T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1587279"/>
            <a:ext cx="889248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HAFTALIK İŞ DÖKÜMÜ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Weekly</a:t>
            </a:r>
            <a:r>
              <a:rPr kumimoji="0" lang="tr-TR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tr-TR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Work</a:t>
            </a:r>
            <a:r>
              <a:rPr kumimoji="0" lang="tr-TR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tr-TR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Accomplishments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  …/…/20… tarihinden…/…/20… tarihine kadar bir haftalık çalışma 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   (</a:t>
            </a:r>
            <a:r>
              <a:rPr kumimoji="0" lang="tr-TR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From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…/…/20… </a:t>
            </a:r>
            <a:r>
              <a:rPr kumimoji="0" lang="tr-TR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to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…/…/20… </a:t>
            </a:r>
            <a:r>
              <a:rPr kumimoji="0" lang="tr-TR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Weekly</a:t>
            </a:r>
            <a:r>
              <a:rPr kumimoji="0" lang="tr-TR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Service)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39552" y="5733256"/>
            <a:ext cx="82089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b="1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Öğrencinin imzası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		: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	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b="1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Çalıştığı İşyeri ve Kısım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	:.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dirty="0" err="1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Work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tr-TR" altLang="ko-KR" sz="800" dirty="0" err="1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Place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		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b="1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Kontrol Edenin </a:t>
            </a:r>
            <a:r>
              <a:rPr lang="tr-TR" altLang="ko-KR" sz="800" b="1" dirty="0" err="1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ünvanı</a:t>
            </a:r>
            <a:r>
              <a:rPr lang="tr-TR" altLang="ko-KR" sz="800" b="1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, Soyadı                 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: ........................................................................................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Name of </a:t>
            </a:r>
            <a:r>
              <a:rPr lang="tr-TR" altLang="ko-KR" sz="800" dirty="0" err="1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Controlling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tr-TR" altLang="ko-KR" sz="800" dirty="0" err="1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Superior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b="1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İmzası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			          : ........................................................................................</a:t>
            </a:r>
            <a:endParaRPr lang="tr-TR" altLang="ko-K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sz="800" dirty="0" err="1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Signature</a:t>
            </a:r>
            <a:r>
              <a:rPr lang="tr-TR" altLang="ko-KR" sz="8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</a:t>
            </a:r>
            <a:r>
              <a:rPr lang="tr-TR" altLang="ko-KR" sz="12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</a:t>
            </a:r>
            <a:endParaRPr lang="tr-TR" altLang="ko-KR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 rot="19874503">
            <a:off x="683568" y="2967335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683568" y="476672"/>
          <a:ext cx="7560840" cy="5832641"/>
        </p:xfrm>
        <a:graphic>
          <a:graphicData uri="http://schemas.openxmlformats.org/drawingml/2006/table">
            <a:tbl>
              <a:tblPr/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</a:tblGrid>
              <a:tr h="23480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Batang"/>
                          <a:cs typeface="Times New Roman"/>
                        </a:rPr>
                        <a:t>Kısım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">
                          <a:latin typeface="Times New Roman"/>
                          <a:ea typeface="Batang"/>
                          <a:cs typeface="Times New Roman"/>
                        </a:rPr>
                        <a:t>Section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Batang"/>
                          <a:cs typeface="Times New Roman"/>
                        </a:rPr>
                        <a:t>Yapılan İş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">
                          <a:latin typeface="Times New Roman"/>
                          <a:ea typeface="Batang"/>
                          <a:cs typeface="Times New Roman"/>
                        </a:rPr>
                        <a:t>Work Done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Batang"/>
                          <a:cs typeface="Times New Roman"/>
                        </a:rPr>
                        <a:t>Tarih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">
                          <a:latin typeface="Times New Roman"/>
                          <a:ea typeface="Batang"/>
                          <a:cs typeface="Times New Roman"/>
                        </a:rPr>
                        <a:t>Date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76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Batang"/>
                          <a:cs typeface="Times New Roman"/>
                        </a:rPr>
                        <a:t>…/…/20…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234808">
                <a:tc gridSpan="1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Batang"/>
                          <a:cs typeface="Times New Roman"/>
                        </a:rPr>
                        <a:t>Eğitici personelin unvanı, adı soyadı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">
                          <a:latin typeface="Times New Roman"/>
                          <a:ea typeface="Batang"/>
                          <a:cs typeface="Times New Roman"/>
                        </a:rPr>
                        <a:t>Title, name and surname of trainer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Batang"/>
                          <a:cs typeface="Times New Roman"/>
                        </a:rPr>
                        <a:t>Görevi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">
                          <a:latin typeface="Times New Roman"/>
                          <a:ea typeface="Batang"/>
                          <a:cs typeface="Times New Roman"/>
                        </a:rPr>
                        <a:t>Mission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Batang"/>
                          <a:cs typeface="Times New Roman"/>
                        </a:rPr>
                        <a:t>Kaşe / İmza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">
                          <a:latin typeface="Times New Roman"/>
                          <a:ea typeface="Batang"/>
                          <a:cs typeface="Times New Roman"/>
                        </a:rPr>
                        <a:t>Common seal, signature</a:t>
                      </a: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1743">
                <a:tc gridSpan="1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 rot="19842502">
            <a:off x="755576" y="2967335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748283" y="1396627"/>
          <a:ext cx="3647433" cy="4064746"/>
        </p:xfrm>
        <a:graphic>
          <a:graphicData uri="http://schemas.openxmlformats.org/drawingml/2006/table">
            <a:tbl>
              <a:tblPr/>
              <a:tblGrid>
                <a:gridCol w="36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112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ÖĞRENCİNİN 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ADI SOYADI:…………………………………………………………………………………………………………………..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BÖLÜMÜ     : …………………………………………………………………………………………………………………..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PROGRAMI: …………………………………………………………………………………………………………………..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SINIFI           : …………………………………………………………………………………………………………………..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NUMARASI: …………………………………………………………………………………………………………………..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SIRA NO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STAJ TARİHLERİ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SIRA  NO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STAJ TARİHLERİ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21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22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23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24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5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25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6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26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7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27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8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28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9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29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11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31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12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32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13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33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14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34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15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35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16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36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17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37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18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38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19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39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tr-T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>
                          <a:latin typeface="Times New Roman"/>
                          <a:ea typeface="Batang"/>
                          <a:cs typeface="Times New Roman"/>
                        </a:rPr>
                        <a:t>                …………../…………./20</a:t>
                      </a:r>
                      <a:endParaRPr lang="tr-T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24" marR="41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680532"/>
            <a:ext cx="91440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Yukarıda kimliği yazılı öğrenci ………/…../20…. İle  ………/……./20….  tarihleri arasında toplam………………….İşgünü staj çalışmasını yapmıştır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İŞ YERİ AMİRİ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						                                                                                                     (imza-Mühür)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26064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MUĞLA SITKI KO</a:t>
            </a:r>
            <a:r>
              <a:rPr lang="tr-TR" b="1" dirty="0" smtClean="0"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 </a:t>
            </a:r>
            <a:r>
              <a:rPr lang="tr-TR" b="1" dirty="0" smtClean="0"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NİVERSİTESİ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FETHİYE ALİ SITKI MEFHARET KO</a:t>
            </a:r>
            <a:r>
              <a:rPr lang="tr-TR" b="1" dirty="0" smtClean="0"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 MESLEK Y</a:t>
            </a:r>
            <a:r>
              <a:rPr lang="tr-TR" b="1" dirty="0" smtClean="0"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KSEKOKULU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SATAJYER </a:t>
            </a:r>
            <a:r>
              <a:rPr lang="tr-TR" b="1" dirty="0" smtClean="0"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ĞRENCİ DEVAM TAKİP </a:t>
            </a:r>
            <a:r>
              <a:rPr lang="tr-TR" b="1" dirty="0" smtClean="0"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İZELGESİ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TSH 1012 Meslek Stajı (40 iş günü)</a:t>
            </a:r>
          </a:p>
          <a:p>
            <a:pPr>
              <a:buNone/>
            </a:pPr>
            <a:endParaRPr lang="tr-TR" sz="32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28 Haziran 2021- 12Ağustos 2021</a:t>
            </a:r>
          </a:p>
          <a:p>
            <a:pPr>
              <a:buNone/>
            </a:pPr>
            <a:endParaRPr lang="tr-TR" sz="32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solidFill>
                  <a:srgbClr val="00B0F0"/>
                </a:solidFill>
                <a:latin typeface="Comic Sans MS" pitchFamily="66" charset="0"/>
              </a:rPr>
              <a:t>*</a:t>
            </a:r>
            <a:r>
              <a:rPr lang="tr-TR" sz="3200" dirty="0" smtClean="0">
                <a:latin typeface="Comic Sans MS" pitchFamily="66" charset="0"/>
              </a:rPr>
              <a:t>1 EYLÜL 2021 tarihine kadar Staj Dosyası teslim edilmesi gerekmektedir.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  <a:t>Turizm ve Seyahat Hizmetleri</a:t>
            </a:r>
            <a:b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  <a:t>Programı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Resim" descr="indi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1130995" cy="171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TOİ 1022 Meslek Stajı (40 iş günü)</a:t>
            </a:r>
          </a:p>
          <a:p>
            <a:pPr>
              <a:buNone/>
            </a:pPr>
            <a:endParaRPr lang="tr-TR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28 Haziran 2021-12Ağustos 2021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1 Eylül 2021 </a:t>
            </a:r>
            <a:r>
              <a:rPr lang="tr-TR" sz="2800" dirty="0" smtClean="0">
                <a:latin typeface="Comic Sans MS" pitchFamily="66" charset="0"/>
              </a:rPr>
              <a:t>tarihine kadar Staj Dosyası teslim edilmesi gerekmektedir.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Turizm Otel İşletmeciliği Programı</a:t>
            </a:r>
            <a:endParaRPr lang="tr-TR" sz="3600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3 Resim" descr="indi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1058987" cy="1501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91440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dirty="0" smtClean="0">
                <a:solidFill>
                  <a:srgbClr val="00B050"/>
                </a:solidFill>
                <a:latin typeface="Comic Sans MS" pitchFamily="66" charset="0"/>
              </a:rPr>
              <a:t>Bitkisel ve Hayvansal Üretim Bölümü </a:t>
            </a:r>
            <a:br>
              <a:rPr lang="tr-TR" sz="3600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tr-TR" sz="3600" i="1" dirty="0" smtClean="0">
                <a:solidFill>
                  <a:srgbClr val="00B050"/>
                </a:solidFill>
                <a:latin typeface="Comic Sans MS" pitchFamily="66" charset="0"/>
              </a:rPr>
              <a:t>Organik Tarım-Seracılık </a:t>
            </a:r>
            <a:r>
              <a:rPr lang="tr-TR" sz="3600" i="1" dirty="0" err="1" smtClean="0">
                <a:solidFill>
                  <a:srgbClr val="00B050"/>
                </a:solidFill>
                <a:latin typeface="Comic Sans MS" pitchFamily="66" charset="0"/>
              </a:rPr>
              <a:t>Prog</a:t>
            </a:r>
            <a:r>
              <a:rPr lang="tr-TR" sz="3600" i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br>
              <a:rPr lang="tr-TR" sz="3600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179512" y="1556792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00B050"/>
                </a:solidFill>
                <a:latin typeface="Comic Sans MS" pitchFamily="66" charset="0"/>
              </a:rPr>
              <a:t>* </a:t>
            </a:r>
            <a:r>
              <a:rPr lang="tr-TR" sz="2800" dirty="0" smtClean="0">
                <a:latin typeface="Comic Sans MS" pitchFamily="66" charset="0"/>
              </a:rPr>
              <a:t>İlk defa Meslek Stajı Yapacak Öğrenciler için (Staj 1 +Staj 2) (60 iş günü) :</a:t>
            </a:r>
          </a:p>
          <a:p>
            <a:r>
              <a:rPr lang="tr-TR" sz="2800" dirty="0" smtClean="0">
                <a:latin typeface="Comic Sans MS" pitchFamily="66" charset="0"/>
              </a:rPr>
              <a:t>28 Haziran 2021-24 Eylül 2021 (Kamu ,Tüzel )</a:t>
            </a:r>
          </a:p>
          <a:p>
            <a:r>
              <a:rPr lang="tr-TR" sz="2800" dirty="0" smtClean="0">
                <a:latin typeface="Comic Sans MS" pitchFamily="66" charset="0"/>
              </a:rPr>
              <a:t>28- Haziran 2021-11 Eylül 2021  (Özel Sektör)</a:t>
            </a:r>
          </a:p>
          <a:p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*</a:t>
            </a:r>
            <a:r>
              <a:rPr lang="tr-TR" sz="2800" dirty="0" smtClean="0">
                <a:latin typeface="Comic Sans MS" pitchFamily="66" charset="0"/>
              </a:rPr>
              <a:t>Staj 1 veya Staj 2 yapmayan öğrenciler için,</a:t>
            </a:r>
          </a:p>
          <a:p>
            <a:r>
              <a:rPr lang="tr-TR" sz="2800" dirty="0" smtClean="0">
                <a:latin typeface="Comic Sans MS" pitchFamily="66" charset="0"/>
              </a:rPr>
              <a:t> (30 iş günü) :</a:t>
            </a:r>
          </a:p>
          <a:p>
            <a:r>
              <a:rPr lang="tr-TR" sz="2800" dirty="0" smtClean="0">
                <a:latin typeface="Comic Sans MS" pitchFamily="66" charset="0"/>
              </a:rPr>
              <a:t>28 Haziran 2021-13Ağustos 2021 (Kamu ,Tüzel )</a:t>
            </a:r>
          </a:p>
          <a:p>
            <a:r>
              <a:rPr lang="tr-TR" sz="2800" dirty="0" smtClean="0">
                <a:latin typeface="Comic Sans MS" pitchFamily="66" charset="0"/>
              </a:rPr>
              <a:t>28 Haziran 2021- 07 Ağustos 2021 (özel sektör)</a:t>
            </a:r>
            <a:endParaRPr lang="tr-TR" sz="2800" dirty="0" smtClean="0">
              <a:solidFill>
                <a:srgbClr val="00B050"/>
              </a:solidFill>
            </a:endParaRPr>
          </a:p>
          <a:p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*</a:t>
            </a:r>
            <a:r>
              <a:rPr lang="tr-TR" sz="2800" b="1" dirty="0" smtClean="0">
                <a:latin typeface="Comic Sans MS" pitchFamily="66" charset="0"/>
              </a:rPr>
              <a:t>30 EYLÜL 2021 </a:t>
            </a:r>
            <a:r>
              <a:rPr lang="tr-TR" sz="2800" dirty="0" smtClean="0">
                <a:latin typeface="Comic Sans MS" pitchFamily="66" charset="0"/>
              </a:rPr>
              <a:t>tarihine kadar Staj Dosyası teslim edilmesi gerekmektedir.</a:t>
            </a:r>
            <a:endParaRPr lang="tr-TR" sz="2800" dirty="0" smtClean="0"/>
          </a:p>
          <a:p>
            <a:endParaRPr lang="tr-TR" sz="2800" dirty="0" smtClean="0">
              <a:latin typeface="Comic Sans MS" pitchFamily="66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5 Resim" descr="indi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88641"/>
            <a:ext cx="1008112" cy="1368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i="1" dirty="0" smtClean="0">
                <a:solidFill>
                  <a:srgbClr val="00B050"/>
                </a:solidFill>
                <a:latin typeface="Comic Sans MS" pitchFamily="66" charset="0"/>
              </a:rPr>
              <a:t>Peyzaj ve Süs Bitkileri Bölümü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450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b="1" i="1" dirty="0" smtClean="0">
                <a:solidFill>
                  <a:srgbClr val="00B050"/>
                </a:solidFill>
                <a:latin typeface="Comic Sans MS" pitchFamily="66" charset="0"/>
              </a:rPr>
              <a:t>*</a:t>
            </a:r>
            <a:r>
              <a:rPr lang="tr-TR" sz="2400" b="1" i="1" dirty="0" smtClean="0">
                <a:latin typeface="Comic Sans MS" pitchFamily="66" charset="0"/>
              </a:rPr>
              <a:t>İlk defa Meslek Stajı Yapacak Öğrenciler için </a:t>
            </a:r>
          </a:p>
          <a:p>
            <a:pPr>
              <a:buNone/>
            </a:pPr>
            <a:r>
              <a:rPr lang="tr-TR" sz="2400" b="1" i="1" dirty="0" smtClean="0">
                <a:latin typeface="Comic Sans MS" pitchFamily="66" charset="0"/>
              </a:rPr>
              <a:t>(Staj 1 +Staj 2) (60 iş günü) :</a:t>
            </a: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28 Haziran 2021-24 Eylül 2021 (Kamu ,Tüzel )</a:t>
            </a: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28- Haziran 2021-11 Eylül 2021  (Özel Sektör)</a:t>
            </a:r>
          </a:p>
          <a:p>
            <a:pPr>
              <a:buNone/>
            </a:pPr>
            <a:r>
              <a:rPr lang="tr-TR" sz="2400" dirty="0" smtClean="0">
                <a:solidFill>
                  <a:srgbClr val="00B050"/>
                </a:solidFill>
                <a:latin typeface="Comic Sans MS" pitchFamily="66" charset="0"/>
              </a:rPr>
              <a:t>*</a:t>
            </a:r>
            <a:r>
              <a:rPr lang="tr-TR" sz="2400" b="1" i="1" dirty="0" smtClean="0">
                <a:latin typeface="Comic Sans MS" pitchFamily="66" charset="0"/>
              </a:rPr>
              <a:t>Staj 1 veya Staj 2 yapmayan öğrenciler için,</a:t>
            </a:r>
          </a:p>
          <a:p>
            <a:pPr>
              <a:buNone/>
            </a:pPr>
            <a:r>
              <a:rPr lang="tr-TR" sz="2400" b="1" i="1" dirty="0" smtClean="0">
                <a:latin typeface="Comic Sans MS" pitchFamily="66" charset="0"/>
              </a:rPr>
              <a:t> (30 iş günü) :</a:t>
            </a: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28 Haziran 2021-13Ağustos 2021 (Kamu ,Tüzel )</a:t>
            </a: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28 Haziran 2021- 07 Ağustos 2021 (özel sektör)</a:t>
            </a:r>
          </a:p>
          <a:p>
            <a:endParaRPr lang="tr-T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rgbClr val="00B050"/>
                </a:solidFill>
                <a:latin typeface="Comic Sans MS" pitchFamily="66" charset="0"/>
              </a:rPr>
              <a:t>*</a:t>
            </a:r>
            <a:r>
              <a:rPr lang="tr-TR" sz="2400" b="1" dirty="0" smtClean="0">
                <a:latin typeface="Comic Sans MS" pitchFamily="66" charset="0"/>
              </a:rPr>
              <a:t>30 EYLÜL 2021 </a:t>
            </a:r>
            <a:r>
              <a:rPr lang="tr-TR" sz="2400" dirty="0" smtClean="0">
                <a:latin typeface="Comic Sans MS" pitchFamily="66" charset="0"/>
              </a:rPr>
              <a:t>tarihine kadar Staj Dosyası teslim edilmesi gerekmektedir.</a:t>
            </a:r>
            <a:endParaRPr lang="tr-TR" sz="2400" dirty="0" smtClean="0"/>
          </a:p>
          <a:p>
            <a:pPr>
              <a:buNone/>
            </a:pPr>
            <a:endParaRPr lang="tr-TR" sz="2400" dirty="0" smtClean="0">
              <a:latin typeface="Comic Sans MS" pitchFamily="66" charset="0"/>
            </a:endParaRPr>
          </a:p>
          <a:p>
            <a:endParaRPr lang="tr-TR" dirty="0"/>
          </a:p>
        </p:txBody>
      </p:sp>
      <p:pic>
        <p:nvPicPr>
          <p:cNvPr id="4" name="3 Resim" descr="indi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187623" cy="16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Autofit/>
          </a:bodyPr>
          <a:lstStyle/>
          <a:p>
            <a:pPr algn="ctr"/>
            <a:r>
              <a:rPr lang="tr-TR" sz="3600" i="1" dirty="0" smtClean="0">
                <a:solidFill>
                  <a:srgbClr val="7030A0"/>
                </a:solidFill>
                <a:latin typeface="Comic Sans MS" pitchFamily="66" charset="0"/>
              </a:rPr>
              <a:t>Muhasebe ve Vergi Uygulamaları Bölümü</a:t>
            </a:r>
            <a:endParaRPr lang="tr-TR" sz="36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MUH 1497/1498 Meslek Stajı (40 iş günü)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28 Haziran 2021-27Ağustos 2021(Kamu)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28 Haziran 2021-19 Ağustos 2021(Özel)</a:t>
            </a:r>
          </a:p>
          <a:p>
            <a:pPr>
              <a:buNone/>
            </a:pPr>
            <a:endParaRPr lang="tr-TR" dirty="0" smtClean="0"/>
          </a:p>
          <a:p>
            <a:r>
              <a:rPr lang="tr-TR" sz="2400" b="1" dirty="0" smtClean="0">
                <a:latin typeface="Comic Sans MS" pitchFamily="66" charset="0"/>
              </a:rPr>
              <a:t>10 Eylül 2021 </a:t>
            </a:r>
            <a:r>
              <a:rPr lang="tr-TR" sz="2400" dirty="0" smtClean="0">
                <a:latin typeface="Comic Sans MS" pitchFamily="66" charset="0"/>
              </a:rPr>
              <a:t>tarihine kadar Staj Dosyası teslim edilmesi gerekmektedir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indi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058987" cy="1573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ndir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260648"/>
            <a:ext cx="1008112" cy="1474242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i="1" dirty="0" smtClean="0">
                <a:solidFill>
                  <a:srgbClr val="781473"/>
                </a:solidFill>
              </a:rPr>
              <a:t/>
            </a:r>
            <a:br>
              <a:rPr lang="tr-TR" i="1" dirty="0" smtClean="0">
                <a:solidFill>
                  <a:srgbClr val="781473"/>
                </a:solidFill>
              </a:rPr>
            </a:br>
            <a:r>
              <a:rPr lang="tr-TR" i="1" dirty="0" smtClean="0">
                <a:solidFill>
                  <a:srgbClr val="7030A0"/>
                </a:solidFill>
              </a:rPr>
              <a:t>Çevre Koruma Teknolojileri Bölümü</a:t>
            </a:r>
            <a:r>
              <a:rPr lang="tr-TR" i="1" dirty="0" smtClean="0">
                <a:solidFill>
                  <a:srgbClr val="781473"/>
                </a:solidFill>
              </a:rPr>
              <a:t/>
            </a:r>
            <a:br>
              <a:rPr lang="tr-TR" i="1" dirty="0" smtClean="0">
                <a:solidFill>
                  <a:srgbClr val="781473"/>
                </a:solidFill>
              </a:rPr>
            </a:br>
            <a:endParaRPr lang="tr-TR" i="1" dirty="0">
              <a:solidFill>
                <a:srgbClr val="781473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67544" y="198884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ÇEK 1497/1498 Meslek Stajı (40 iş günü)</a:t>
            </a:r>
          </a:p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28 Haziran 2021-27Ağustos 2021(Kamu)</a:t>
            </a:r>
          </a:p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28 Haziran 2021-19 Ağustos 2021(Özel)</a:t>
            </a:r>
          </a:p>
          <a:p>
            <a:pPr>
              <a:buNone/>
            </a:pPr>
            <a:endParaRPr lang="tr-TR" sz="2800" dirty="0" smtClean="0"/>
          </a:p>
          <a:p>
            <a:r>
              <a:rPr lang="tr-TR" sz="2800" b="1" dirty="0" smtClean="0">
                <a:latin typeface="Comic Sans MS" pitchFamily="66" charset="0"/>
              </a:rPr>
              <a:t>10 </a:t>
            </a:r>
            <a:r>
              <a:rPr lang="tr-TR" sz="2800" b="1" dirty="0" err="1" smtClean="0">
                <a:latin typeface="Comic Sans MS" pitchFamily="66" charset="0"/>
              </a:rPr>
              <a:t>EylüL</a:t>
            </a:r>
            <a:r>
              <a:rPr lang="tr-TR" sz="2800" b="1" dirty="0" smtClean="0">
                <a:latin typeface="Comic Sans MS" pitchFamily="66" charset="0"/>
              </a:rPr>
              <a:t> 2021 </a:t>
            </a:r>
            <a:r>
              <a:rPr lang="tr-TR" sz="2800" dirty="0" smtClean="0">
                <a:latin typeface="Comic Sans MS" pitchFamily="66" charset="0"/>
              </a:rPr>
              <a:t>tarihine kadar Staj Dosyası teslim edilmesi gerekmektedir.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fcac9ca4-e402-4fae-ac80-573d786a8f5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4104456" cy="6858000"/>
          </a:xfrm>
          <a:prstGeom prst="rect">
            <a:avLst/>
          </a:prstGeom>
        </p:spPr>
      </p:pic>
      <p:pic>
        <p:nvPicPr>
          <p:cNvPr id="7" name="6 Resim" descr="58702449-5b61-4bbc-b8d4-bbeca573564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0"/>
            <a:ext cx="388843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MESLEK STAJ ÖDEV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484784"/>
            <a:ext cx="79208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Comic Sans MS" pitchFamily="66" charset="0"/>
              </a:rPr>
              <a:t>Staj ödevleri bölüm staj komisyonları tarafından belirlenecek ve DYS üzerinden bildirilecektir. </a:t>
            </a:r>
          </a:p>
          <a:p>
            <a:r>
              <a:rPr lang="tr-TR" sz="3200" dirty="0" smtClean="0">
                <a:latin typeface="Comic Sans MS" pitchFamily="66" charset="0"/>
              </a:rPr>
              <a:t>Belirlenen tarihler arasında DYS üzerinden teslim edilen ödevler bölüm staj komisyonlarınca değerlendirilip OBS üzerinden ilan edilecektir. 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 rot="20149557">
            <a:off x="1237208" y="2895417"/>
            <a:ext cx="69900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84163" y="549275"/>
          <a:ext cx="8609012" cy="594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Belge" r:id="rId3" imgW="5759285" imgH="3923608" progId="Word.Document.12">
                  <p:embed/>
                </p:oleObj>
              </mc:Choice>
              <mc:Fallback>
                <p:oleObj name="Belge" r:id="rId3" imgW="5759285" imgH="392360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549275"/>
                        <a:ext cx="8609012" cy="594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 rot="19460317">
            <a:off x="1030280" y="3040369"/>
            <a:ext cx="68798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ÖRNEKTİR</a:t>
            </a:r>
            <a:endParaRPr lang="tr-T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3528" y="0"/>
          <a:ext cx="820891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elge" r:id="rId3" imgW="6644304" imgH="9618646" progId="Word.Document.12">
                  <p:embed/>
                </p:oleObj>
              </mc:Choice>
              <mc:Fallback>
                <p:oleObj name="Belge" r:id="rId3" imgW="6644304" imgH="961864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0"/>
                        <a:ext cx="8208912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 rot="20088692">
            <a:off x="860251" y="2924914"/>
            <a:ext cx="76038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23850" y="-982663"/>
          <a:ext cx="8640763" cy="758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Belge" r:id="rId3" imgW="5669667" imgH="6573382" progId="Word.Document.12">
                  <p:embed/>
                </p:oleObj>
              </mc:Choice>
              <mc:Fallback>
                <p:oleObj name="Belge" r:id="rId3" imgW="5669667" imgH="6573382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-982663"/>
                        <a:ext cx="8640763" cy="758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 rot="19319627">
            <a:off x="1325659" y="2819374"/>
            <a:ext cx="6871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95736" y="836712"/>
          <a:ext cx="4536504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Belge" r:id="rId3" imgW="6118115" imgH="8260321" progId="Word.Document.12">
                  <p:embed/>
                </p:oleObj>
              </mc:Choice>
              <mc:Fallback>
                <p:oleObj name="Belge" r:id="rId3" imgW="6118115" imgH="826032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836712"/>
                        <a:ext cx="4536504" cy="5472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524000" y="2514600"/>
          <a:ext cx="6096000" cy="2786608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608">
                <a:tc>
                  <a:txBody>
                    <a:bodyPr/>
                    <a:lstStyle/>
                    <a:p>
                      <a:pPr marR="730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Times New Roman"/>
                          <a:ea typeface="Batang"/>
                          <a:cs typeface="Times New Roman"/>
                        </a:rPr>
                        <a:t>Yüksekokulumuz……….………..…………..Programı………………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730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Times New Roman"/>
                          <a:ea typeface="Batang"/>
                          <a:cs typeface="Times New Roman"/>
                        </a:rPr>
                        <a:t>Numaralı,Öğrencisi ..……….….............………………….   20...-20... Eğitim Öğretim Yılında, …………. iş günü Endüstri Stajı Yapmış ve Bu Staj, olarak yüksekokulumuz Staj ve Uygulama Kurulunun …/…/20… tarihli kararı ile ……. iş günü olarak kabul/ret edilmiştir.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8" marR="68048" marT="0" marB="0" anchor="ctr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771800" y="-1395536"/>
            <a:ext cx="361579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u="sng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u="sng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u="sng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u="sng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…………………………MESLEK YÜKSEKOKULU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VE EĞİTİM UYGULAMA KURULU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DEĞERLENDİRME SONUCU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286000" y="3105835"/>
            <a:ext cx="5742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b="1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             Meslek Yüksekokulu</a:t>
            </a:r>
            <a:endParaRPr lang="tr-TR" altLang="ko-KR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b="1" u="sng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Okul-Sanayi Koordinatörü</a:t>
            </a:r>
            <a:endParaRPr lang="tr-TR" altLang="ko-K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 rot="19645541">
            <a:off x="1763688" y="2967335"/>
            <a:ext cx="54726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095653" y="1264539"/>
          <a:ext cx="4952694" cy="4328922"/>
        </p:xfrm>
        <a:graphic>
          <a:graphicData uri="http://schemas.openxmlformats.org/drawingml/2006/table">
            <a:tbl>
              <a:tblPr/>
              <a:tblGrid>
                <a:gridCol w="162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7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 dirty="0">
                          <a:latin typeface="Times New Roman"/>
                          <a:ea typeface="Batang"/>
                          <a:cs typeface="Times New Roman"/>
                        </a:rPr>
                        <a:t>Özellikler</a:t>
                      </a:r>
                      <a:endParaRPr lang="tr-T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Değerlendirme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Çok İyi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(100-85)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İyi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(84-65)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Orta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(64-40)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Geçer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(39-30)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Olumsuz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(29-0)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İşe İlgi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İşin Tanımlanması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Alet Techizat KullanmaYeteneği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Algılama Gücü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Sorumluluk Duygusu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Çalışma Hızı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Uygun ve Yeteri Kadar Malz.Kul. Bec.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Zaman/Verimli Kul.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Problem Çözebilme Yeteneği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İletişim Kurma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>
                          <a:latin typeface="Times New Roman"/>
                          <a:ea typeface="Batang"/>
                          <a:cs typeface="Times New Roman"/>
                        </a:rPr>
                        <a:t>Kurallara Uyma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300" dirty="0">
                          <a:latin typeface="Times New Roman"/>
                          <a:ea typeface="Batang"/>
                          <a:cs typeface="Times New Roman"/>
                        </a:rPr>
                        <a:t>Genel Değerlendirme</a:t>
                      </a:r>
                      <a:endParaRPr lang="tr-T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3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62879"/>
            <a:ext cx="75713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(Denetçi Öğretim Elemanı Tarafından Doldurulacaktır)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						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1600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2967335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ko-KR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ko-KR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(*) Değerlendirme Kısmını; çok iyi (A) , iyi (B) , Orta (C) , Zayıf (D) , Olumsuz (E) şeklinde kodlayınız</a:t>
            </a:r>
            <a:r>
              <a:rPr lang="tr-TR" altLang="ko-KR" sz="900" dirty="0" smtClean="0">
                <a:latin typeface="Arial" pitchFamily="34" charset="0"/>
                <a:cs typeface="Arial" pitchFamily="34" charset="0"/>
              </a:rPr>
              <a:t> </a:t>
            </a:r>
            <a:endParaRPr lang="tr-TR" altLang="ko-K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 rot="19116137">
            <a:off x="1331640" y="2967335"/>
            <a:ext cx="59766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915817" y="905948"/>
          <a:ext cx="5904655" cy="4123248"/>
        </p:xfrm>
        <a:graphic>
          <a:graphicData uri="http://schemas.openxmlformats.org/drawingml/2006/table">
            <a:tbl>
              <a:tblPr/>
              <a:tblGrid>
                <a:gridCol w="19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2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Batang"/>
                          <a:cs typeface="Times New Roman"/>
                        </a:rPr>
                        <a:t>Özellikler</a:t>
                      </a:r>
                      <a:endParaRPr lang="tr-T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Değerlendirme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Çok İyi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(100-85)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İyi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(84-65)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Orta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(64-40)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Geçer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(39-30)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Olumsuz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(29-0)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İşe İlgi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İşin Tanımlanması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Alet Techizat KullanmaYeteneği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Algılama Gücü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Sorumluluk Duygusu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Çalışma Hızı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Uygun ve Yeteri Kadar Malzeme Kullanma Bec.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Zaman/Verimli Kullanma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Problem Çözebilme Yeteneği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İletişim Kurma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Kurallara Uyma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Genel Değerlendirme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Grup Çalış.Yatkınlığı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Batang"/>
                          <a:cs typeface="Times New Roman"/>
                        </a:rPr>
                        <a:t>Kendisini Geliş. İsteği</a:t>
                      </a:r>
                      <a:endParaRPr lang="tr-T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393603"/>
            <a:ext cx="86409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(Staj veren işyeri tarafından doldurulacaktır.)</a:t>
            </a:r>
            <a:endParaRPr kumimoji="0" lang="tr-TR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Öğrencinin</a:t>
            </a: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					</a:t>
            </a:r>
            <a:r>
              <a:rPr kumimoji="0" lang="tr-TR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İşyerinin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Adı-Soyadı			:				Adı		: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Numarası			:		Adresi	: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Dalı			:				Tel No	: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Süresi			:				E-Posta	: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Başlama Tarihi	:				Faks No	: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Staj Bitim Tarihi		:				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İş yeri staj koordinatörü				Eğitici personel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Adı-Soyadı			:				Adı-Soyadı	:</a:t>
            </a:r>
            <a:endParaRPr kumimoji="0" lang="tr-T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75" algn="l"/>
              </a:tabLst>
            </a:pPr>
            <a:r>
              <a:rPr kumimoji="0" lang="tr-T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		:</a:t>
            </a:r>
            <a:endParaRPr kumimoji="0" lang="tr-T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51520" y="1305342"/>
            <a:ext cx="871296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endParaRPr lang="tr-TR" altLang="ko-KR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r>
              <a:rPr lang="tr-TR" altLang="ko-KR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Sayın İşyeri Yetkilisi,</a:t>
            </a:r>
            <a:endParaRPr lang="tr-TR" altLang="ko-KR" sz="10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r>
              <a:rPr lang="tr-TR" altLang="ko-KR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İşyerinizde staj ve endüstriye dayalı öğretim programı kapsamında süresini tamamlayan öğrencinin bilgi, beceri ve stajdan yararlanma derecesini ve ilişkileri ile davranışlarının niteliklerini belirleyebilmek için aşağıdaki tabloyu özenle doldurunuz.</a:t>
            </a:r>
            <a:endParaRPr lang="tr-TR" altLang="ko-KR" sz="10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r>
              <a:rPr lang="tr-TR" altLang="ko-KR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Değerlendirme Tablosu   </a:t>
            </a:r>
            <a:r>
              <a:rPr lang="tr-TR" altLang="ko-KR" sz="11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İş yeri staj koordinatörü	:</a:t>
            </a:r>
            <a:endParaRPr lang="tr-TR" altLang="ko-KR" sz="11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r>
              <a:rPr lang="tr-TR" altLang="ko-KR" sz="11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Adı Soyadı		</a:t>
            </a:r>
            <a:r>
              <a:rPr lang="tr-TR" altLang="ko-KR" sz="14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KAŞE</a:t>
            </a:r>
            <a:r>
              <a:rPr lang="tr-TR" altLang="ko-KR" sz="11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:</a:t>
            </a:r>
            <a:endParaRPr lang="tr-TR" altLang="ko-KR" sz="11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r>
              <a:rPr lang="tr-TR" altLang="ko-KR" sz="1100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İmza	</a:t>
            </a:r>
            <a:endParaRPr lang="tr-TR" altLang="ko-KR" sz="11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75" algn="l"/>
              </a:tabLst>
            </a:pPr>
            <a:r>
              <a:rPr lang="tr-TR" altLang="ko-KR" dirty="0" smtClean="0">
                <a:latin typeface="Calibri" pitchFamily="34" charset="0"/>
                <a:ea typeface="Batang" pitchFamily="18" charset="-127"/>
                <a:cs typeface="Times New Roman" pitchFamily="18" charset="0"/>
              </a:rPr>
              <a:t>		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 rot="19490638">
            <a:off x="1619672" y="2967335"/>
            <a:ext cx="6264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ÖRNEKTİR</a:t>
            </a:r>
            <a:endParaRPr lang="tr-T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2924</TotalTime>
  <Words>1053</Words>
  <Application>Microsoft Office PowerPoint</Application>
  <PresentationFormat>Ekran Gösterisi (4:3)</PresentationFormat>
  <Paragraphs>425</Paragraphs>
  <Slides>20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32" baseType="lpstr">
      <vt:lpstr>맑은 고딕</vt:lpstr>
      <vt:lpstr>Arial</vt:lpstr>
      <vt:lpstr>Batang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Kalabalık</vt:lpstr>
      <vt:lpstr>Belge</vt:lpstr>
      <vt:lpstr>  Muğla Sıtkı Koçman Üniversitesi Fethiye Ali Sıtkı Mefharet Koçman Meslek Yüksekokulu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Turizm ve Seyahat Hizmetleri Programı </vt:lpstr>
      <vt:lpstr>Turizm Otel İşletmeciliği Programı</vt:lpstr>
      <vt:lpstr>   Bitkisel ve Hayvansal Üretim Bölümü  Organik Tarım-Seracılık Prog.   </vt:lpstr>
      <vt:lpstr>Peyzaj ve Süs Bitkileri Bölümü</vt:lpstr>
      <vt:lpstr>Muhasebe ve Vergi Uygulamaları Bölümü</vt:lpstr>
      <vt:lpstr> Çevre Koruma Teknolojileri Bölümü </vt:lpstr>
      <vt:lpstr>MESLEK STAJ ÖDEV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aidata108</cp:lastModifiedBy>
  <cp:revision>68</cp:revision>
  <dcterms:created xsi:type="dcterms:W3CDTF">2021-03-22T11:47:04Z</dcterms:created>
  <dcterms:modified xsi:type="dcterms:W3CDTF">2021-05-24T13:15:14Z</dcterms:modified>
</cp:coreProperties>
</file>