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1" r:id="rId1"/>
  </p:sldMasterIdLst>
  <p:notesMasterIdLst>
    <p:notesMasterId r:id="rId37"/>
  </p:notesMasterIdLst>
  <p:sldIdLst>
    <p:sldId id="256" r:id="rId2"/>
    <p:sldId id="313" r:id="rId3"/>
    <p:sldId id="308" r:id="rId4"/>
    <p:sldId id="278" r:id="rId5"/>
    <p:sldId id="259" r:id="rId6"/>
    <p:sldId id="260" r:id="rId7"/>
    <p:sldId id="309" r:id="rId8"/>
    <p:sldId id="306" r:id="rId9"/>
    <p:sldId id="279" r:id="rId10"/>
    <p:sldId id="310" r:id="rId11"/>
    <p:sldId id="319" r:id="rId12"/>
    <p:sldId id="265" r:id="rId13"/>
    <p:sldId id="305" r:id="rId14"/>
    <p:sldId id="311" r:id="rId15"/>
    <p:sldId id="275" r:id="rId16"/>
    <p:sldId id="318" r:id="rId17"/>
    <p:sldId id="286" r:id="rId18"/>
    <p:sldId id="285" r:id="rId19"/>
    <p:sldId id="268" r:id="rId20"/>
    <p:sldId id="320" r:id="rId21"/>
    <p:sldId id="269" r:id="rId22"/>
    <p:sldId id="298" r:id="rId23"/>
    <p:sldId id="270" r:id="rId24"/>
    <p:sldId id="271" r:id="rId25"/>
    <p:sldId id="272" r:id="rId26"/>
    <p:sldId id="288" r:id="rId27"/>
    <p:sldId id="315" r:id="rId28"/>
    <p:sldId id="273" r:id="rId29"/>
    <p:sldId id="300" r:id="rId30"/>
    <p:sldId id="299" r:id="rId31"/>
    <p:sldId id="276" r:id="rId32"/>
    <p:sldId id="294" r:id="rId33"/>
    <p:sldId id="283" r:id="rId34"/>
    <p:sldId id="312" r:id="rId35"/>
    <p:sldId id="316" r:id="rId36"/>
  </p:sldIdLst>
  <p:sldSz cx="12192000" cy="6858000"/>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xper" initials="e" lastIdx="1" clrIdx="0">
    <p:extLst>
      <p:ext uri="{19B8F6BF-5375-455C-9EA6-DF929625EA0E}">
        <p15:presenceInfo xmlns:p15="http://schemas.microsoft.com/office/powerpoint/2012/main" userId="exp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4275402" cy="33795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5588628" y="0"/>
            <a:ext cx="4275402" cy="337958"/>
          </a:xfrm>
          <a:prstGeom prst="rect">
            <a:avLst/>
          </a:prstGeom>
        </p:spPr>
        <p:txBody>
          <a:bodyPr vert="horz" lIns="91440" tIns="45720" rIns="91440" bIns="45720" rtlCol="0"/>
          <a:lstStyle>
            <a:lvl1pPr algn="r">
              <a:defRPr sz="1200"/>
            </a:lvl1pPr>
          </a:lstStyle>
          <a:p>
            <a:fld id="{D947C04D-3899-435E-A4BF-C03EA7C22FB8}" type="datetimeFigureOut">
              <a:rPr lang="tr-TR" smtClean="0"/>
              <a:t>29.02.2024</a:t>
            </a:fld>
            <a:endParaRPr lang="tr-TR"/>
          </a:p>
        </p:txBody>
      </p:sp>
      <p:sp>
        <p:nvSpPr>
          <p:cNvPr id="4" name="Slayt Resmi Yer Tutucusu 3"/>
          <p:cNvSpPr>
            <a:spLocks noGrp="1" noRot="1" noChangeAspect="1"/>
          </p:cNvSpPr>
          <p:nvPr>
            <p:ph type="sldImg" idx="2"/>
          </p:nvPr>
        </p:nvSpPr>
        <p:spPr>
          <a:xfrm>
            <a:off x="2913063" y="841375"/>
            <a:ext cx="4040187" cy="22733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986632" y="3241586"/>
            <a:ext cx="7893050" cy="2652207"/>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6397806"/>
            <a:ext cx="4275402" cy="33795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5588628" y="6397806"/>
            <a:ext cx="4275402" cy="337957"/>
          </a:xfrm>
          <a:prstGeom prst="rect">
            <a:avLst/>
          </a:prstGeom>
        </p:spPr>
        <p:txBody>
          <a:bodyPr vert="horz" lIns="91440" tIns="45720" rIns="91440" bIns="45720" rtlCol="0" anchor="b"/>
          <a:lstStyle>
            <a:lvl1pPr algn="r">
              <a:defRPr sz="1200"/>
            </a:lvl1pPr>
          </a:lstStyle>
          <a:p>
            <a:fld id="{4F9CA770-DDEE-46BF-B664-D0E93D1F87E0}" type="slidenum">
              <a:rPr lang="tr-TR" smtClean="0"/>
              <a:t>‹#›</a:t>
            </a:fld>
            <a:endParaRPr lang="tr-TR"/>
          </a:p>
        </p:txBody>
      </p:sp>
    </p:spTree>
    <p:extLst>
      <p:ext uri="{BB962C8B-B14F-4D97-AF65-F5344CB8AC3E}">
        <p14:creationId xmlns:p14="http://schemas.microsoft.com/office/powerpoint/2010/main" val="106009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4F9CA770-DDEE-46BF-B664-D0E93D1F87E0}" type="slidenum">
              <a:rPr lang="tr-TR" smtClean="0"/>
              <a:t>1</a:t>
            </a:fld>
            <a:endParaRPr lang="tr-TR"/>
          </a:p>
        </p:txBody>
      </p:sp>
    </p:spTree>
    <p:extLst>
      <p:ext uri="{BB962C8B-B14F-4D97-AF65-F5344CB8AC3E}">
        <p14:creationId xmlns:p14="http://schemas.microsoft.com/office/powerpoint/2010/main" val="1399483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4F9CA770-DDEE-46BF-B664-D0E93D1F87E0}" type="slidenum">
              <a:rPr lang="tr-TR" smtClean="0"/>
              <a:t>4</a:t>
            </a:fld>
            <a:endParaRPr lang="tr-TR" dirty="0"/>
          </a:p>
        </p:txBody>
      </p:sp>
    </p:spTree>
    <p:extLst>
      <p:ext uri="{BB962C8B-B14F-4D97-AF65-F5344CB8AC3E}">
        <p14:creationId xmlns:p14="http://schemas.microsoft.com/office/powerpoint/2010/main" val="1160165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kern="1200" dirty="0">
                <a:solidFill>
                  <a:schemeClr val="tx1"/>
                </a:solidFill>
                <a:effectLst/>
                <a:latin typeface="+mn-lt"/>
                <a:ea typeface="+mn-ea"/>
                <a:cs typeface="+mn-cs"/>
              </a:rPr>
              <a:t>Kamu idareleri arasında bedelsiz devir ve tahsis</a:t>
            </a:r>
            <a:r>
              <a:rPr lang="tr-TR" sz="1200" b="1" kern="1200" baseline="30000" dirty="0">
                <a:solidFill>
                  <a:schemeClr val="tx1"/>
                </a:solidFill>
                <a:effectLst/>
                <a:latin typeface="+mn-lt"/>
                <a:ea typeface="+mn-ea"/>
                <a:cs typeface="+mn-cs"/>
              </a:rPr>
              <a:t>(2)(3)</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	MADDE 31 –</a:t>
            </a:r>
            <a:r>
              <a:rPr lang="tr-TR" sz="1200" kern="1200" dirty="0">
                <a:solidFill>
                  <a:schemeClr val="tx1"/>
                </a:solidFill>
                <a:effectLst/>
                <a:latin typeface="+mn-lt"/>
                <a:ea typeface="+mn-ea"/>
                <a:cs typeface="+mn-cs"/>
              </a:rPr>
              <a:t> (1) Kayıtlara alınış tarihi itibarıyla beş yılını tamamlamış ve idarece kullanılmasına ihtiyaç duyulmayan taşınırlar, bu taşınıra ihtiyaç duyan idarelere bedelsiz devredilebilir.</a:t>
            </a:r>
          </a:p>
          <a:p>
            <a:r>
              <a:rPr lang="tr-TR" sz="1200" kern="1200" dirty="0">
                <a:solidFill>
                  <a:schemeClr val="tx1"/>
                </a:solidFill>
                <a:effectLst/>
                <a:latin typeface="+mn-lt"/>
                <a:ea typeface="+mn-ea"/>
                <a:cs typeface="+mn-cs"/>
              </a:rPr>
              <a:t>	(2) Ancak devralmak isteyen idare açısından bakım, onarım ve taşıma giderleri nedeniyle ekonomik olmayan ve kullanılmasında fayda görülmeyen taşınırlar devredilemez.</a:t>
            </a:r>
          </a:p>
        </p:txBody>
      </p:sp>
      <p:sp>
        <p:nvSpPr>
          <p:cNvPr id="4" name="Slayt Numarası Yer Tutucusu 3"/>
          <p:cNvSpPr>
            <a:spLocks noGrp="1"/>
          </p:cNvSpPr>
          <p:nvPr>
            <p:ph type="sldNum" sz="quarter" idx="5"/>
          </p:nvPr>
        </p:nvSpPr>
        <p:spPr/>
        <p:txBody>
          <a:bodyPr/>
          <a:lstStyle/>
          <a:p>
            <a:fld id="{4F9CA770-DDEE-46BF-B664-D0E93D1F87E0}" type="slidenum">
              <a:rPr lang="tr-TR" smtClean="0"/>
              <a:t>19</a:t>
            </a:fld>
            <a:endParaRPr lang="tr-TR"/>
          </a:p>
        </p:txBody>
      </p:sp>
    </p:spTree>
    <p:extLst>
      <p:ext uri="{BB962C8B-B14F-4D97-AF65-F5344CB8AC3E}">
        <p14:creationId xmlns:p14="http://schemas.microsoft.com/office/powerpoint/2010/main" val="4189908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Madde 38 – (Değişik: 22/10/1999 - 99/13554 K.) Eskimiş, solmuş, yırtılmış ve kullanılamayacak duruma gelmiş bayrakların yok edilme usul ve esasları, İçişleri Bakanlığının koordinatörlüğünde Milli Savunma, Dışişleri ve Maliye Bakanlıklarınca birlikte çıkarılacak bir yönetmelikle belirlenir.</a:t>
            </a:r>
          </a:p>
          <a:p>
            <a:r>
              <a:rPr lang="tr-TR" dirty="0"/>
              <a:t>ESKİMİŞ, SOLMUŞ, YIRTILMIŞ VEKULLANILAMAYACAK DURUMAGELMİŞ BAYRAKLARINYOKEDİLMESİ USULVEESASLARINIGÖSTERİRYÖNETMELİK</a:t>
            </a:r>
          </a:p>
          <a:p>
            <a:r>
              <a:rPr lang="tr-TR" dirty="0"/>
              <a:t>Bayrakların Toplanması Madde 5- Eskimiş, solmuş, yırtılmış ve kullanılamayacak duruma gelmiş olan bayrakları elinde bulunduran gerçek veya tüzel kişiler ile resmi kurum ve kuruluşlar bu bayrakları ilçelerde kaymakamlığa, illerde valiliğe, yurt dışında büyükelçilik veya başkonsolosluklara teslim ederler. </a:t>
            </a:r>
          </a:p>
        </p:txBody>
      </p:sp>
      <p:sp>
        <p:nvSpPr>
          <p:cNvPr id="4" name="Slayt Numarası Yer Tutucusu 3"/>
          <p:cNvSpPr>
            <a:spLocks noGrp="1"/>
          </p:cNvSpPr>
          <p:nvPr>
            <p:ph type="sldNum" sz="quarter" idx="5"/>
          </p:nvPr>
        </p:nvSpPr>
        <p:spPr/>
        <p:txBody>
          <a:bodyPr/>
          <a:lstStyle/>
          <a:p>
            <a:fld id="{4F9CA770-DDEE-46BF-B664-D0E93D1F87E0}" type="slidenum">
              <a:rPr lang="tr-TR" smtClean="0"/>
              <a:t>21</a:t>
            </a:fld>
            <a:endParaRPr lang="tr-TR"/>
          </a:p>
        </p:txBody>
      </p:sp>
    </p:spTree>
    <p:extLst>
      <p:ext uri="{BB962C8B-B14F-4D97-AF65-F5344CB8AC3E}">
        <p14:creationId xmlns:p14="http://schemas.microsoft.com/office/powerpoint/2010/main" val="2050876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a:t>Asıl başlık stilini düzenlemek için tıklayın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EB2C52B-88BF-4B5C-8745-6A36AF697126}" type="datetime1">
              <a:rPr lang="tr-TR" smtClean="0"/>
              <a:t>29.02.2024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720E208-8340-4A8D-9E4A-6A27DDFC1402}" type="slidenum">
              <a:rPr lang="tr-TR" smtClean="0"/>
              <a:t>‹#›</a:t>
            </a:fld>
            <a:endParaRPr lang="tr-TR"/>
          </a:p>
        </p:txBody>
      </p:sp>
    </p:spTree>
    <p:extLst>
      <p:ext uri="{BB962C8B-B14F-4D97-AF65-F5344CB8AC3E}">
        <p14:creationId xmlns:p14="http://schemas.microsoft.com/office/powerpoint/2010/main" val="2342723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4D05036-347B-4D0D-BCD8-BA7B3A8F9F9F}" type="datetime1">
              <a:rPr lang="tr-TR" smtClean="0"/>
              <a:t>29.02.2024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720E208-8340-4A8D-9E4A-6A27DDFC1402}" type="slidenum">
              <a:rPr lang="tr-TR" smtClean="0"/>
              <a:t>‹#›</a:t>
            </a:fld>
            <a:endParaRPr lang="tr-TR"/>
          </a:p>
        </p:txBody>
      </p:sp>
    </p:spTree>
    <p:extLst>
      <p:ext uri="{BB962C8B-B14F-4D97-AF65-F5344CB8AC3E}">
        <p14:creationId xmlns:p14="http://schemas.microsoft.com/office/powerpoint/2010/main" val="268962178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a:t>Asıl başlık stilini düzenlemek için tıklayın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04D05036-347B-4D0D-BCD8-BA7B3A8F9F9F}" type="datetime1">
              <a:rPr lang="tr-TR" smtClean="0"/>
              <a:t>29.02.2024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720E208-8340-4A8D-9E4A-6A27DDFC1402}" type="slidenum">
              <a:rPr lang="tr-TR" smtClean="0"/>
              <a:t>‹#›</a:t>
            </a:fld>
            <a:endParaRPr lang="tr-TR"/>
          </a:p>
        </p:txBody>
      </p:sp>
    </p:spTree>
    <p:extLst>
      <p:ext uri="{BB962C8B-B14F-4D97-AF65-F5344CB8AC3E}">
        <p14:creationId xmlns:p14="http://schemas.microsoft.com/office/powerpoint/2010/main" val="3385922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a:t>Asıl başlık stilini düzenlemek için tıklayın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04D05036-347B-4D0D-BCD8-BA7B3A8F9F9F}" type="datetime1">
              <a:rPr lang="tr-TR" smtClean="0"/>
              <a:t>29.02.2024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720E208-8340-4A8D-9E4A-6A27DDFC1402}"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43516011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4D05036-347B-4D0D-BCD8-BA7B3A8F9F9F}" type="datetime1">
              <a:rPr lang="tr-TR" smtClean="0"/>
              <a:t>29.02.2024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720E208-8340-4A8D-9E4A-6A27DDFC1402}" type="slidenum">
              <a:rPr lang="tr-TR" smtClean="0"/>
              <a:t>‹#›</a:t>
            </a:fld>
            <a:endParaRPr lang="tr-TR"/>
          </a:p>
        </p:txBody>
      </p:sp>
    </p:spTree>
    <p:extLst>
      <p:ext uri="{BB962C8B-B14F-4D97-AF65-F5344CB8AC3E}">
        <p14:creationId xmlns:p14="http://schemas.microsoft.com/office/powerpoint/2010/main" val="1569773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4D05036-347B-4D0D-BCD8-BA7B3A8F9F9F}" type="datetime1">
              <a:rPr lang="tr-TR" smtClean="0"/>
              <a:t>29.02.2024</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720E208-8340-4A8D-9E4A-6A27DDFC1402}" type="slidenum">
              <a:rPr lang="tr-TR" smtClean="0"/>
              <a:t>‹#›</a:t>
            </a:fld>
            <a:endParaRPr lang="tr-TR"/>
          </a:p>
        </p:txBody>
      </p:sp>
    </p:spTree>
    <p:extLst>
      <p:ext uri="{BB962C8B-B14F-4D97-AF65-F5344CB8AC3E}">
        <p14:creationId xmlns:p14="http://schemas.microsoft.com/office/powerpoint/2010/main" val="105916711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4D05036-347B-4D0D-BCD8-BA7B3A8F9F9F}" type="datetime1">
              <a:rPr lang="tr-TR" smtClean="0"/>
              <a:t>29.02.2024</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720E208-8340-4A8D-9E4A-6A27DDFC1402}" type="slidenum">
              <a:rPr lang="tr-TR" smtClean="0"/>
              <a:t>‹#›</a:t>
            </a:fld>
            <a:endParaRPr lang="tr-TR"/>
          </a:p>
        </p:txBody>
      </p:sp>
    </p:spTree>
    <p:extLst>
      <p:ext uri="{BB962C8B-B14F-4D97-AF65-F5344CB8AC3E}">
        <p14:creationId xmlns:p14="http://schemas.microsoft.com/office/powerpoint/2010/main" val="1153488558"/>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D194A05-CA79-4705-BC25-A10A0C321FED}" type="datetime1">
              <a:rPr lang="tr-TR" smtClean="0"/>
              <a:t>29.02.2024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720E208-8340-4A8D-9E4A-6A27DDFC1402}" type="slidenum">
              <a:rPr lang="tr-TR" smtClean="0"/>
              <a:t>‹#›</a:t>
            </a:fld>
            <a:endParaRPr lang="tr-TR"/>
          </a:p>
        </p:txBody>
      </p:sp>
    </p:spTree>
    <p:extLst>
      <p:ext uri="{BB962C8B-B14F-4D97-AF65-F5344CB8AC3E}">
        <p14:creationId xmlns:p14="http://schemas.microsoft.com/office/powerpoint/2010/main" val="9620756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BCD5B13-A315-4CDE-82F0-7B156233A5DE}" type="datetime1">
              <a:rPr lang="tr-TR" smtClean="0"/>
              <a:t>29.02.2024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720E208-8340-4A8D-9E4A-6A27DDFC1402}" type="slidenum">
              <a:rPr lang="tr-TR" smtClean="0"/>
              <a:t>‹#›</a:t>
            </a:fld>
            <a:endParaRPr lang="tr-TR"/>
          </a:p>
        </p:txBody>
      </p:sp>
    </p:spTree>
    <p:extLst>
      <p:ext uri="{BB962C8B-B14F-4D97-AF65-F5344CB8AC3E}">
        <p14:creationId xmlns:p14="http://schemas.microsoft.com/office/powerpoint/2010/main" val="4040265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3"/>
          <p:cNvSpPr>
            <a:spLocks noGrp="1"/>
          </p:cNvSpPr>
          <p:nvPr>
            <p:ph type="dt" sz="half" idx="10"/>
          </p:nvPr>
        </p:nvSpPr>
        <p:spPr/>
        <p:txBody>
          <a:bodyPr/>
          <a:lstStyle/>
          <a:p>
            <a:fld id="{480ECC5F-05F2-48FA-BDBF-4B9511A92BE3}" type="datetime1">
              <a:rPr lang="tr-TR" smtClean="0"/>
              <a:t>29.02.2024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720E208-8340-4A8D-9E4A-6A27DDFC1402}" type="slidenum">
              <a:rPr lang="tr-TR" smtClean="0"/>
              <a:t>‹#›</a:t>
            </a:fld>
            <a:endParaRPr lang="tr-TR"/>
          </a:p>
        </p:txBody>
      </p:sp>
    </p:spTree>
    <p:extLst>
      <p:ext uri="{BB962C8B-B14F-4D97-AF65-F5344CB8AC3E}">
        <p14:creationId xmlns:p14="http://schemas.microsoft.com/office/powerpoint/2010/main" val="2712754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7F365C-0AF9-458F-815D-BC347A90BD26}" type="datetime1">
              <a:rPr lang="tr-TR" smtClean="0"/>
              <a:t>29.02.2024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720E208-8340-4A8D-9E4A-6A27DDFC1402}" type="slidenum">
              <a:rPr lang="tr-TR" smtClean="0"/>
              <a:t>‹#›</a:t>
            </a:fld>
            <a:endParaRPr lang="tr-TR"/>
          </a:p>
        </p:txBody>
      </p:sp>
    </p:spTree>
    <p:extLst>
      <p:ext uri="{BB962C8B-B14F-4D97-AF65-F5344CB8AC3E}">
        <p14:creationId xmlns:p14="http://schemas.microsoft.com/office/powerpoint/2010/main" val="3109105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C9BCAB6-F413-4C13-B963-F1CB29E34D09}" type="datetime1">
              <a:rPr lang="tr-TR" smtClean="0"/>
              <a:t>29.02.2024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720E208-8340-4A8D-9E4A-6A27DDFC1402}" type="slidenum">
              <a:rPr lang="tr-TR" smtClean="0"/>
              <a:t>‹#›</a:t>
            </a:fld>
            <a:endParaRPr lang="tr-TR"/>
          </a:p>
        </p:txBody>
      </p:sp>
    </p:spTree>
    <p:extLst>
      <p:ext uri="{BB962C8B-B14F-4D97-AF65-F5344CB8AC3E}">
        <p14:creationId xmlns:p14="http://schemas.microsoft.com/office/powerpoint/2010/main" val="4076311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719DCD1-9C4D-4E49-AE43-6876FDA8ABA2}" type="datetime1">
              <a:rPr lang="tr-TR" smtClean="0"/>
              <a:t>29.02.2024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720E208-8340-4A8D-9E4A-6A27DDFC1402}" type="slidenum">
              <a:rPr lang="tr-TR" smtClean="0"/>
              <a:t>‹#›</a:t>
            </a:fld>
            <a:endParaRPr lang="tr-TR"/>
          </a:p>
        </p:txBody>
      </p:sp>
    </p:spTree>
    <p:extLst>
      <p:ext uri="{BB962C8B-B14F-4D97-AF65-F5344CB8AC3E}">
        <p14:creationId xmlns:p14="http://schemas.microsoft.com/office/powerpoint/2010/main" val="2213916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7" name="Date Placeholder 2"/>
          <p:cNvSpPr>
            <a:spLocks noGrp="1"/>
          </p:cNvSpPr>
          <p:nvPr>
            <p:ph type="dt" sz="half" idx="10"/>
          </p:nvPr>
        </p:nvSpPr>
        <p:spPr/>
        <p:txBody>
          <a:bodyPr/>
          <a:lstStyle/>
          <a:p>
            <a:fld id="{1721CE84-6622-43C2-952F-274DF3D617E8}" type="datetime1">
              <a:rPr lang="tr-TR" smtClean="0"/>
              <a:t>29.02.2024</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4720E208-8340-4A8D-9E4A-6A27DDFC1402}" type="slidenum">
              <a:rPr lang="tr-TR" smtClean="0"/>
              <a:t>‹#›</a:t>
            </a:fld>
            <a:endParaRPr lang="tr-TR"/>
          </a:p>
        </p:txBody>
      </p:sp>
    </p:spTree>
    <p:extLst>
      <p:ext uri="{BB962C8B-B14F-4D97-AF65-F5344CB8AC3E}">
        <p14:creationId xmlns:p14="http://schemas.microsoft.com/office/powerpoint/2010/main" val="63206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B5C9F16-966F-4B3C-9F94-461633E82949}" type="datetime1">
              <a:rPr lang="tr-TR" smtClean="0"/>
              <a:t>29.02.2024</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4720E208-8340-4A8D-9E4A-6A27DDFC1402}" type="slidenum">
              <a:rPr lang="tr-TR" smtClean="0"/>
              <a:t>‹#›</a:t>
            </a:fld>
            <a:endParaRPr lang="tr-TR"/>
          </a:p>
        </p:txBody>
      </p:sp>
    </p:spTree>
    <p:extLst>
      <p:ext uri="{BB962C8B-B14F-4D97-AF65-F5344CB8AC3E}">
        <p14:creationId xmlns:p14="http://schemas.microsoft.com/office/powerpoint/2010/main" val="530378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A2DD1D83-8AB7-4E35-A307-B5DE776B97A7}" type="datetime1">
              <a:rPr lang="tr-TR" smtClean="0"/>
              <a:t>29.02.2024</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4720E208-8340-4A8D-9E4A-6A27DDFC1402}" type="slidenum">
              <a:rPr lang="tr-TR" smtClean="0"/>
              <a:t>‹#›</a:t>
            </a:fld>
            <a:endParaRPr lang="tr-TR"/>
          </a:p>
        </p:txBody>
      </p:sp>
    </p:spTree>
    <p:extLst>
      <p:ext uri="{BB962C8B-B14F-4D97-AF65-F5344CB8AC3E}">
        <p14:creationId xmlns:p14="http://schemas.microsoft.com/office/powerpoint/2010/main" val="3815711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793C976-21BD-40EF-BDFB-3B4E9467BF3E}" type="datetime1">
              <a:rPr lang="tr-TR" smtClean="0"/>
              <a:t>29.02.2024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720E208-8340-4A8D-9E4A-6A27DDFC1402}" type="slidenum">
              <a:rPr lang="tr-TR" smtClean="0"/>
              <a:t>‹#›</a:t>
            </a:fld>
            <a:endParaRPr lang="tr-TR"/>
          </a:p>
        </p:txBody>
      </p:sp>
    </p:spTree>
    <p:extLst>
      <p:ext uri="{BB962C8B-B14F-4D97-AF65-F5344CB8AC3E}">
        <p14:creationId xmlns:p14="http://schemas.microsoft.com/office/powerpoint/2010/main" val="143297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4D05036-347B-4D0D-BCD8-BA7B3A8F9F9F}" type="datetime1">
              <a:rPr lang="tr-TR" smtClean="0"/>
              <a:t>29.02.2024</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720E208-8340-4A8D-9E4A-6A27DDFC1402}" type="slidenum">
              <a:rPr lang="tr-TR" smtClean="0"/>
              <a:t>‹#›</a:t>
            </a:fld>
            <a:endParaRPr lang="tr-TR"/>
          </a:p>
        </p:txBody>
      </p:sp>
    </p:spTree>
    <p:extLst>
      <p:ext uri="{BB962C8B-B14F-4D97-AF65-F5344CB8AC3E}">
        <p14:creationId xmlns:p14="http://schemas.microsoft.com/office/powerpoint/2010/main" val="596422221"/>
      </p:ext>
    </p:extLst>
  </p:cSld>
  <p:clrMap bg1="dk1" tx1="lt1" bg2="dk2" tx2="lt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 id="2147483854" r:id="rId13"/>
    <p:sldLayoutId id="2147483855" r:id="rId14"/>
    <p:sldLayoutId id="2147483856" r:id="rId15"/>
    <p:sldLayoutId id="2147483857" r:id="rId16"/>
    <p:sldLayoutId id="2147483858"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F0CA18B-2CA0-4140-865B-F311EBF39B13}"/>
              </a:ext>
            </a:extLst>
          </p:cNvPr>
          <p:cNvSpPr>
            <a:spLocks noGrp="1"/>
          </p:cNvSpPr>
          <p:nvPr>
            <p:ph type="ctrTitle"/>
          </p:nvPr>
        </p:nvSpPr>
        <p:spPr>
          <a:xfrm>
            <a:off x="661182" y="1521449"/>
            <a:ext cx="10498504" cy="2677690"/>
          </a:xfrm>
        </p:spPr>
        <p:txBody>
          <a:bodyPr>
            <a:normAutofit/>
          </a:bodyPr>
          <a:lstStyle/>
          <a:p>
            <a:pPr algn="ctr"/>
            <a:r>
              <a:rPr lang="tr-TR" sz="6000" b="1" dirty="0">
                <a:solidFill>
                  <a:schemeClr val="bg2">
                    <a:lumMod val="20000"/>
                    <a:lumOff val="80000"/>
                  </a:schemeClr>
                </a:solidFill>
                <a:effectLst>
                  <a:outerShdw blurRad="38100" dist="38100" dir="2700000" algn="tl">
                    <a:srgbClr val="000000">
                      <a:alpha val="43137"/>
                    </a:srgbClr>
                  </a:outerShdw>
                </a:effectLst>
                <a:latin typeface="Comic Sans MS" panose="030F0702030302020204" pitchFamily="66" charset="0"/>
              </a:rPr>
              <a:t>TAŞINIR MAL YÖNETİMİ</a:t>
            </a:r>
          </a:p>
        </p:txBody>
      </p:sp>
    </p:spTree>
    <p:extLst>
      <p:ext uri="{BB962C8B-B14F-4D97-AF65-F5344CB8AC3E}">
        <p14:creationId xmlns:p14="http://schemas.microsoft.com/office/powerpoint/2010/main" val="1291674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a:extLst>
              <a:ext uri="{FF2B5EF4-FFF2-40B4-BE49-F238E27FC236}">
                <a16:creationId xmlns:a16="http://schemas.microsoft.com/office/drawing/2014/main" id="{F0EEF7F9-E0C2-4630-AF3F-3DBCDE9DF6FD}"/>
              </a:ext>
            </a:extLst>
          </p:cNvPr>
          <p:cNvSpPr>
            <a:spLocks noGrp="1"/>
          </p:cNvSpPr>
          <p:nvPr>
            <p:ph type="title"/>
          </p:nvPr>
        </p:nvSpPr>
        <p:spPr/>
        <p:txBody>
          <a:bodyPr/>
          <a:lstStyle/>
          <a:p>
            <a:pPr marL="571500" indent="-571500">
              <a:buFont typeface="Wingdings" panose="05000000000000000000" pitchFamily="2" charset="2"/>
              <a:buChar char="ü"/>
            </a:pPr>
            <a:r>
              <a:rPr lang="tr-TR" sz="4400" b="1" dirty="0">
                <a:solidFill>
                  <a:schemeClr val="bg2">
                    <a:lumMod val="20000"/>
                    <a:lumOff val="80000"/>
                  </a:schemeClr>
                </a:solidFill>
                <a:latin typeface="Comic Sans MS" panose="030F0702030302020204" pitchFamily="66" charset="0"/>
              </a:rPr>
              <a:t> Kamu Görevlileri</a:t>
            </a:r>
            <a:endParaRPr lang="tr-TR" dirty="0">
              <a:solidFill>
                <a:schemeClr val="bg2">
                  <a:lumMod val="20000"/>
                  <a:lumOff val="80000"/>
                </a:schemeClr>
              </a:solidFill>
            </a:endParaRPr>
          </a:p>
        </p:txBody>
      </p:sp>
      <p:sp>
        <p:nvSpPr>
          <p:cNvPr id="7" name="İçerik Yer Tutucusu 6">
            <a:extLst>
              <a:ext uri="{FF2B5EF4-FFF2-40B4-BE49-F238E27FC236}">
                <a16:creationId xmlns:a16="http://schemas.microsoft.com/office/drawing/2014/main" id="{F6565C3B-1A72-4F53-8ACB-AA13F7ED6C9A}"/>
              </a:ext>
            </a:extLst>
          </p:cNvPr>
          <p:cNvSpPr>
            <a:spLocks noGrp="1"/>
          </p:cNvSpPr>
          <p:nvPr>
            <p:ph idx="1"/>
          </p:nvPr>
        </p:nvSpPr>
        <p:spPr>
          <a:xfrm>
            <a:off x="1103312" y="1659988"/>
            <a:ext cx="9588134" cy="4588411"/>
          </a:xfrm>
        </p:spPr>
        <p:txBody>
          <a:bodyPr>
            <a:normAutofit/>
          </a:bodyPr>
          <a:lstStyle/>
          <a:p>
            <a:pPr algn="just">
              <a:buClr>
                <a:schemeClr val="accent1"/>
              </a:buClr>
              <a:buFont typeface="Wingdings" panose="05000000000000000000" pitchFamily="2" charset="2"/>
              <a:buChar char="q"/>
            </a:pPr>
            <a:r>
              <a:rPr lang="tr-TR" sz="2500" dirty="0">
                <a:latin typeface="Comic Sans MS" panose="030F0702030302020204" pitchFamily="66" charset="0"/>
              </a:rPr>
              <a:t>Kullanılmak üzere kendilerine taşınır teslim edilen kamu görevlilerinin </a:t>
            </a:r>
            <a:r>
              <a:rPr lang="tr-TR" sz="2500" dirty="0">
                <a:solidFill>
                  <a:srgbClr val="FFFF00"/>
                </a:solidFill>
                <a:latin typeface="Comic Sans MS" panose="030F0702030302020204" pitchFamily="66" charset="0"/>
              </a:rPr>
              <a:t>kasıt, kusur, ihmal veya tedbirsizlik ya da dikkatsizlikleri </a:t>
            </a:r>
            <a:r>
              <a:rPr lang="tr-TR" sz="2500" dirty="0">
                <a:latin typeface="Comic Sans MS" panose="030F0702030302020204" pitchFamily="66" charset="0"/>
              </a:rPr>
              <a:t>nedeniyle oluşan kamu zararı, </a:t>
            </a:r>
            <a:r>
              <a:rPr lang="tr-TR" sz="2500" dirty="0">
                <a:solidFill>
                  <a:srgbClr val="FFFF00"/>
                </a:solidFill>
                <a:latin typeface="Comic Sans MS" panose="030F0702030302020204" pitchFamily="66" charset="0"/>
              </a:rPr>
              <a:t>değer tespit komisyonu tarafından </a:t>
            </a:r>
            <a:r>
              <a:rPr lang="tr-TR" sz="2500" dirty="0">
                <a:latin typeface="Comic Sans MS" panose="030F0702030302020204" pitchFamily="66" charset="0"/>
              </a:rPr>
              <a:t>tespit edilecek gerçeğe uygun değer üzerinden tahsil edilir. </a:t>
            </a:r>
          </a:p>
          <a:p>
            <a:pPr algn="just">
              <a:buClr>
                <a:schemeClr val="accent1"/>
              </a:buClr>
              <a:buFont typeface="Wingdings" panose="05000000000000000000" pitchFamily="2" charset="2"/>
              <a:buChar char="q"/>
            </a:pPr>
            <a:r>
              <a:rPr lang="tr-TR" sz="2500" dirty="0">
                <a:latin typeface="Comic Sans MS" panose="030F0702030302020204" pitchFamily="66" charset="0"/>
              </a:rPr>
              <a:t>Ortak kullanım alanına tahsis edilen dayanıklı taşınırlarda meydana gelen kamu zararı ise zararın oluşmasında kasıt, kusur veya ihmali olanlardan tahsil edilir.</a:t>
            </a:r>
          </a:p>
          <a:p>
            <a:pPr algn="just">
              <a:buClr>
                <a:schemeClr val="accent1"/>
              </a:buClr>
              <a:buFont typeface="Wingdings" panose="05000000000000000000" pitchFamily="2" charset="2"/>
              <a:buChar char="q"/>
            </a:pPr>
            <a:endParaRPr lang="tr-TR" sz="2500" dirty="0">
              <a:latin typeface="Comic Sans MS" panose="030F0702030302020204" pitchFamily="66" charset="0"/>
            </a:endParaRPr>
          </a:p>
          <a:p>
            <a:pPr marL="0" indent="0">
              <a:buNone/>
            </a:pPr>
            <a:endParaRPr lang="tr-TR" dirty="0"/>
          </a:p>
        </p:txBody>
      </p:sp>
      <p:sp>
        <p:nvSpPr>
          <p:cNvPr id="5" name="Slayt Numarası Yer Tutucusu 4">
            <a:extLst>
              <a:ext uri="{FF2B5EF4-FFF2-40B4-BE49-F238E27FC236}">
                <a16:creationId xmlns:a16="http://schemas.microsoft.com/office/drawing/2014/main" id="{9550274A-947A-49FE-AA29-028D5E17ACD9}"/>
              </a:ext>
            </a:extLst>
          </p:cNvPr>
          <p:cNvSpPr>
            <a:spLocks noGrp="1"/>
          </p:cNvSpPr>
          <p:nvPr>
            <p:ph type="sldNum" sz="quarter" idx="12"/>
          </p:nvPr>
        </p:nvSpPr>
        <p:spPr/>
        <p:txBody>
          <a:bodyPr/>
          <a:lstStyle/>
          <a:p>
            <a:fld id="{4720E208-8340-4A8D-9E4A-6A27DDFC1402}" type="slidenum">
              <a:rPr lang="tr-TR" smtClean="0"/>
              <a:t>10</a:t>
            </a:fld>
            <a:endParaRPr lang="tr-TR"/>
          </a:p>
        </p:txBody>
      </p:sp>
    </p:spTree>
    <p:extLst>
      <p:ext uri="{BB962C8B-B14F-4D97-AF65-F5344CB8AC3E}">
        <p14:creationId xmlns:p14="http://schemas.microsoft.com/office/powerpoint/2010/main" val="2672826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9B6AF23-5B81-4D90-8295-20DE460B65E2}"/>
              </a:ext>
            </a:extLst>
          </p:cNvPr>
          <p:cNvSpPr>
            <a:spLocks noGrp="1"/>
          </p:cNvSpPr>
          <p:nvPr>
            <p:ph type="title"/>
          </p:nvPr>
        </p:nvSpPr>
        <p:spPr/>
        <p:txBody>
          <a:bodyPr/>
          <a:lstStyle/>
          <a:p>
            <a:pPr marL="571500" indent="-571500">
              <a:buFont typeface="Wingdings" panose="05000000000000000000" pitchFamily="2" charset="2"/>
              <a:buChar char="ü"/>
            </a:pPr>
            <a:r>
              <a:rPr lang="tr-TR" sz="4000" b="1" dirty="0">
                <a:solidFill>
                  <a:schemeClr val="bg2">
                    <a:lumMod val="20000"/>
                    <a:lumOff val="80000"/>
                  </a:schemeClr>
                </a:solidFill>
                <a:latin typeface="Comic Sans MS" panose="030F0702030302020204" pitchFamily="66" charset="0"/>
              </a:rPr>
              <a:t>Giriş İşlemleri</a:t>
            </a:r>
          </a:p>
        </p:txBody>
      </p:sp>
      <p:sp>
        <p:nvSpPr>
          <p:cNvPr id="3" name="İçerik Yer Tutucusu 2">
            <a:extLst>
              <a:ext uri="{FF2B5EF4-FFF2-40B4-BE49-F238E27FC236}">
                <a16:creationId xmlns:a16="http://schemas.microsoft.com/office/drawing/2014/main" id="{5DDE0612-0B62-47FD-8014-49EB0821D317}"/>
              </a:ext>
            </a:extLst>
          </p:cNvPr>
          <p:cNvSpPr>
            <a:spLocks noGrp="1"/>
          </p:cNvSpPr>
          <p:nvPr>
            <p:ph idx="1"/>
          </p:nvPr>
        </p:nvSpPr>
        <p:spPr>
          <a:xfrm>
            <a:off x="1103312" y="1651248"/>
            <a:ext cx="8946541" cy="4597152"/>
          </a:xfrm>
        </p:spPr>
        <p:txBody>
          <a:bodyPr/>
          <a:lstStyle/>
          <a:p>
            <a:pPr marL="0" indent="0">
              <a:buNone/>
            </a:pPr>
            <a:r>
              <a:rPr lang="tr-TR" sz="2300" dirty="0">
                <a:latin typeface="Comic Sans MS" panose="030F0702030302020204" pitchFamily="66" charset="0"/>
              </a:rPr>
              <a:t>	Taşınırlar;</a:t>
            </a:r>
          </a:p>
          <a:p>
            <a:pPr>
              <a:buClr>
                <a:schemeClr val="accent1">
                  <a:lumMod val="75000"/>
                </a:schemeClr>
              </a:buClr>
              <a:buFont typeface="Wingdings" panose="05000000000000000000" pitchFamily="2" charset="2"/>
              <a:buChar char="q"/>
            </a:pPr>
            <a:r>
              <a:rPr lang="tr-TR" sz="2300" dirty="0">
                <a:latin typeface="Comic Sans MS" panose="030F0702030302020204" pitchFamily="66" charset="0"/>
              </a:rPr>
              <a:t>Satın alındığında,</a:t>
            </a:r>
          </a:p>
          <a:p>
            <a:pPr>
              <a:buClr>
                <a:schemeClr val="accent1">
                  <a:lumMod val="75000"/>
                </a:schemeClr>
              </a:buClr>
              <a:buFont typeface="Wingdings" panose="05000000000000000000" pitchFamily="2" charset="2"/>
              <a:buChar char="q"/>
            </a:pPr>
            <a:r>
              <a:rPr lang="tr-TR" sz="2300" dirty="0">
                <a:latin typeface="Comic Sans MS" panose="030F0702030302020204" pitchFamily="66" charset="0"/>
              </a:rPr>
              <a:t>Bağış ve yardım yoluyla edinildiğinde,</a:t>
            </a:r>
          </a:p>
          <a:p>
            <a:pPr>
              <a:buClr>
                <a:schemeClr val="accent1">
                  <a:lumMod val="75000"/>
                </a:schemeClr>
              </a:buClr>
              <a:buFont typeface="Wingdings" panose="05000000000000000000" pitchFamily="2" charset="2"/>
              <a:buChar char="q"/>
            </a:pPr>
            <a:r>
              <a:rPr lang="tr-TR" sz="2300" dirty="0">
                <a:latin typeface="Comic Sans MS" panose="030F0702030302020204" pitchFamily="66" charset="0"/>
              </a:rPr>
              <a:t>Sayım fazlası olduğunda,</a:t>
            </a:r>
          </a:p>
          <a:p>
            <a:pPr>
              <a:buClr>
                <a:schemeClr val="accent1">
                  <a:lumMod val="75000"/>
                </a:schemeClr>
              </a:buClr>
              <a:buFont typeface="Wingdings" panose="05000000000000000000" pitchFamily="2" charset="2"/>
              <a:buChar char="q"/>
            </a:pPr>
            <a:r>
              <a:rPr lang="tr-TR" sz="2300" dirty="0">
                <a:latin typeface="Comic Sans MS" panose="030F0702030302020204" pitchFamily="66" charset="0"/>
              </a:rPr>
              <a:t>Kullanıma verilen tüketim malzemeleri iade edildiğinde,</a:t>
            </a:r>
          </a:p>
          <a:p>
            <a:pPr>
              <a:buClr>
                <a:schemeClr val="accent1">
                  <a:lumMod val="75000"/>
                </a:schemeClr>
              </a:buClr>
              <a:buFont typeface="Wingdings" panose="05000000000000000000" pitchFamily="2" charset="2"/>
              <a:buChar char="q"/>
            </a:pPr>
            <a:r>
              <a:rPr lang="tr-TR" sz="2300" dirty="0">
                <a:latin typeface="Comic Sans MS" panose="030F0702030302020204" pitchFamily="66" charset="0"/>
              </a:rPr>
              <a:t>Devir alındığında,</a:t>
            </a:r>
          </a:p>
          <a:p>
            <a:pPr>
              <a:buClr>
                <a:schemeClr val="accent1">
                  <a:lumMod val="75000"/>
                </a:schemeClr>
              </a:buClr>
              <a:buFont typeface="Wingdings" panose="05000000000000000000" pitchFamily="2" charset="2"/>
              <a:buChar char="q"/>
            </a:pPr>
            <a:r>
              <a:rPr lang="tr-TR" sz="2300" dirty="0">
                <a:latin typeface="Comic Sans MS" panose="030F0702030302020204" pitchFamily="66" charset="0"/>
              </a:rPr>
              <a:t>Tasfiye idaresinden edinildiğinde,</a:t>
            </a:r>
          </a:p>
          <a:p>
            <a:pPr>
              <a:buClr>
                <a:schemeClr val="accent1">
                  <a:lumMod val="75000"/>
                </a:schemeClr>
              </a:buClr>
              <a:buFont typeface="Wingdings" panose="05000000000000000000" pitchFamily="2" charset="2"/>
              <a:buChar char="q"/>
            </a:pPr>
            <a:r>
              <a:rPr lang="tr-TR" sz="2300" dirty="0">
                <a:latin typeface="Comic Sans MS" panose="030F0702030302020204" pitchFamily="66" charset="0"/>
              </a:rPr>
              <a:t>İç imkanlarla üretildiğinde</a:t>
            </a:r>
          </a:p>
          <a:p>
            <a:pPr>
              <a:buClr>
                <a:schemeClr val="accent1">
                  <a:lumMod val="75000"/>
                </a:schemeClr>
              </a:buClr>
              <a:buFont typeface="Wingdings" panose="05000000000000000000" pitchFamily="2" charset="2"/>
              <a:buChar char="q"/>
            </a:pPr>
            <a:r>
              <a:rPr lang="tr-TR" sz="2300" dirty="0">
                <a:latin typeface="Comic Sans MS" panose="030F0702030302020204" pitchFamily="66" charset="0"/>
              </a:rPr>
              <a:t>Kazı ya da müsadere yoluyla edinildiğinde giriş kaydedilir.</a:t>
            </a:r>
          </a:p>
          <a:p>
            <a:endParaRPr lang="tr-TR" dirty="0"/>
          </a:p>
        </p:txBody>
      </p:sp>
      <p:sp>
        <p:nvSpPr>
          <p:cNvPr id="4" name="Slayt Numarası Yer Tutucusu 3">
            <a:extLst>
              <a:ext uri="{FF2B5EF4-FFF2-40B4-BE49-F238E27FC236}">
                <a16:creationId xmlns:a16="http://schemas.microsoft.com/office/drawing/2014/main" id="{6853D4B2-2072-4E48-A276-64503B682011}"/>
              </a:ext>
            </a:extLst>
          </p:cNvPr>
          <p:cNvSpPr>
            <a:spLocks noGrp="1"/>
          </p:cNvSpPr>
          <p:nvPr>
            <p:ph type="sldNum" sz="quarter" idx="12"/>
          </p:nvPr>
        </p:nvSpPr>
        <p:spPr/>
        <p:txBody>
          <a:bodyPr/>
          <a:lstStyle/>
          <a:p>
            <a:fld id="{4720E208-8340-4A8D-9E4A-6A27DDFC1402}" type="slidenum">
              <a:rPr lang="tr-TR" smtClean="0"/>
              <a:t>11</a:t>
            </a:fld>
            <a:endParaRPr lang="tr-TR"/>
          </a:p>
        </p:txBody>
      </p:sp>
    </p:spTree>
    <p:extLst>
      <p:ext uri="{BB962C8B-B14F-4D97-AF65-F5344CB8AC3E}">
        <p14:creationId xmlns:p14="http://schemas.microsoft.com/office/powerpoint/2010/main" val="587320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F90CB6A-7826-4C3E-9017-24D5188B93AA}"/>
              </a:ext>
            </a:extLst>
          </p:cNvPr>
          <p:cNvSpPr>
            <a:spLocks noGrp="1"/>
          </p:cNvSpPr>
          <p:nvPr>
            <p:ph type="title"/>
          </p:nvPr>
        </p:nvSpPr>
        <p:spPr>
          <a:xfrm>
            <a:off x="646111" y="452718"/>
            <a:ext cx="9404723" cy="767687"/>
          </a:xfrm>
        </p:spPr>
        <p:txBody>
          <a:bodyPr>
            <a:normAutofit/>
          </a:bodyPr>
          <a:lstStyle/>
          <a:p>
            <a:pPr marL="571500" indent="-571500">
              <a:buFont typeface="Wingdings" panose="05000000000000000000" pitchFamily="2" charset="2"/>
              <a:buChar char="ü"/>
            </a:pPr>
            <a:r>
              <a:rPr lang="tr-TR" sz="4000" b="1" dirty="0">
                <a:solidFill>
                  <a:schemeClr val="bg2">
                    <a:lumMod val="20000"/>
                    <a:lumOff val="80000"/>
                  </a:schemeClr>
                </a:solidFill>
                <a:latin typeface="Comic Sans MS" panose="030F0702030302020204" pitchFamily="66" charset="0"/>
              </a:rPr>
              <a:t>Taşınırların Kaydı</a:t>
            </a:r>
          </a:p>
        </p:txBody>
      </p:sp>
      <p:sp>
        <p:nvSpPr>
          <p:cNvPr id="3" name="İçerik Yer Tutucusu 2">
            <a:extLst>
              <a:ext uri="{FF2B5EF4-FFF2-40B4-BE49-F238E27FC236}">
                <a16:creationId xmlns:a16="http://schemas.microsoft.com/office/drawing/2014/main" id="{8EDEB49B-C81C-4EB4-89CC-977A2430C683}"/>
              </a:ext>
            </a:extLst>
          </p:cNvPr>
          <p:cNvSpPr>
            <a:spLocks noGrp="1"/>
          </p:cNvSpPr>
          <p:nvPr>
            <p:ph idx="1"/>
          </p:nvPr>
        </p:nvSpPr>
        <p:spPr>
          <a:xfrm>
            <a:off x="906561" y="1350499"/>
            <a:ext cx="10275778" cy="4757224"/>
          </a:xfrm>
        </p:spPr>
        <p:txBody>
          <a:bodyPr>
            <a:noAutofit/>
          </a:bodyPr>
          <a:lstStyle/>
          <a:p>
            <a:pPr algn="just">
              <a:buClr>
                <a:schemeClr val="accent1"/>
              </a:buClr>
              <a:buFont typeface="Wingdings" panose="05000000000000000000" pitchFamily="2" charset="2"/>
              <a:buChar char="q"/>
            </a:pPr>
            <a:r>
              <a:rPr lang="tr-TR" sz="2500" dirty="0">
                <a:latin typeface="Comic Sans MS" panose="030F0702030302020204" pitchFamily="66" charset="0"/>
              </a:rPr>
              <a:t>Kamu idarelerince bütün taşınırların ve bunlara ilişkin işlemlerin </a:t>
            </a:r>
            <a:r>
              <a:rPr lang="tr-TR" sz="2500" dirty="0">
                <a:solidFill>
                  <a:srgbClr val="FFFF00"/>
                </a:solidFill>
                <a:latin typeface="Comic Sans MS" panose="030F0702030302020204" pitchFamily="66" charset="0"/>
              </a:rPr>
              <a:t>kayıt altına alınması</a:t>
            </a:r>
            <a:r>
              <a:rPr lang="tr-TR" sz="2500" dirty="0">
                <a:latin typeface="Comic Sans MS" panose="030F0702030302020204" pitchFamily="66" charset="0"/>
              </a:rPr>
              <a:t> esastır. </a:t>
            </a:r>
          </a:p>
          <a:p>
            <a:pPr marL="0" indent="0" algn="just">
              <a:buNone/>
            </a:pPr>
            <a:endParaRPr lang="tr-TR" sz="2500" dirty="0">
              <a:latin typeface="Comic Sans MS" panose="030F0702030302020204" pitchFamily="66" charset="0"/>
            </a:endParaRPr>
          </a:p>
          <a:p>
            <a:pPr marL="0" indent="0" algn="just">
              <a:buNone/>
            </a:pPr>
            <a:endParaRPr lang="tr-TR" sz="2500" dirty="0">
              <a:latin typeface="Comic Sans MS" panose="030F0702030302020204" pitchFamily="66" charset="0"/>
            </a:endParaRPr>
          </a:p>
          <a:p>
            <a:pPr marL="0" indent="0" algn="just">
              <a:buNone/>
            </a:pPr>
            <a:endParaRPr lang="tr-TR" sz="2500" dirty="0">
              <a:latin typeface="Comic Sans MS" panose="030F0702030302020204" pitchFamily="66" charset="0"/>
            </a:endParaRPr>
          </a:p>
          <a:p>
            <a:pPr marL="0" indent="0" algn="just">
              <a:buNone/>
            </a:pPr>
            <a:endParaRPr lang="tr-TR" sz="2500" dirty="0">
              <a:latin typeface="Comic Sans MS" panose="030F0702030302020204" pitchFamily="66" charset="0"/>
            </a:endParaRPr>
          </a:p>
          <a:p>
            <a:pPr marL="0" indent="0" algn="just">
              <a:buClr>
                <a:schemeClr val="accent1"/>
              </a:buClr>
              <a:buNone/>
            </a:pPr>
            <a:endParaRPr lang="tr-TR" sz="2500" dirty="0">
              <a:latin typeface="Comic Sans MS" panose="030F0702030302020204" pitchFamily="66" charset="0"/>
            </a:endParaRPr>
          </a:p>
          <a:p>
            <a:pPr algn="just">
              <a:buClr>
                <a:schemeClr val="accent1"/>
              </a:buClr>
              <a:buFont typeface="Wingdings" panose="05000000000000000000" pitchFamily="2" charset="2"/>
              <a:buChar char="q"/>
            </a:pPr>
            <a:r>
              <a:rPr lang="tr-TR" sz="2500" dirty="0">
                <a:latin typeface="Comic Sans MS" panose="030F0702030302020204" pitchFamily="66" charset="0"/>
              </a:rPr>
              <a:t>Taşınır kayıtları, harcama birimleri itibarıyla yönetim hesabı verilmesine esas olacak şekilde tutulur.</a:t>
            </a:r>
          </a:p>
          <a:p>
            <a:pPr algn="just">
              <a:buClr>
                <a:schemeClr val="accent1"/>
              </a:buClr>
              <a:buFont typeface="Wingdings" panose="05000000000000000000" pitchFamily="2" charset="2"/>
              <a:buChar char="q"/>
            </a:pPr>
            <a:r>
              <a:rPr lang="tr-TR" sz="2500" dirty="0">
                <a:latin typeface="Comic Sans MS" panose="030F0702030302020204" pitchFamily="66" charset="0"/>
              </a:rPr>
              <a:t>Her bir kaydın </a:t>
            </a:r>
            <a:r>
              <a:rPr lang="tr-TR" sz="2500" dirty="0">
                <a:solidFill>
                  <a:srgbClr val="FFFF00"/>
                </a:solidFill>
                <a:latin typeface="Comic Sans MS" panose="030F0702030302020204" pitchFamily="66" charset="0"/>
              </a:rPr>
              <a:t>belgeye dayanması</a:t>
            </a:r>
            <a:r>
              <a:rPr lang="tr-TR" sz="2500" dirty="0">
                <a:latin typeface="Comic Sans MS" panose="030F0702030302020204" pitchFamily="66" charset="0"/>
              </a:rPr>
              <a:t> şarttır. </a:t>
            </a:r>
          </a:p>
          <a:p>
            <a:pPr algn="just">
              <a:buClr>
                <a:schemeClr val="accent1"/>
              </a:buClr>
              <a:buFont typeface="Wingdings" panose="05000000000000000000" pitchFamily="2" charset="2"/>
              <a:buChar char="q"/>
            </a:pPr>
            <a:endParaRPr lang="tr-TR" sz="2500" dirty="0">
              <a:latin typeface="Comic Sans MS" panose="030F0702030302020204" pitchFamily="66" charset="0"/>
            </a:endParaRPr>
          </a:p>
        </p:txBody>
      </p:sp>
      <p:sp>
        <p:nvSpPr>
          <p:cNvPr id="6" name="Slayt Numarası Yer Tutucusu 5">
            <a:extLst>
              <a:ext uri="{FF2B5EF4-FFF2-40B4-BE49-F238E27FC236}">
                <a16:creationId xmlns:a16="http://schemas.microsoft.com/office/drawing/2014/main" id="{4BE3A94B-EC76-40E3-87E1-60D19D266A77}"/>
              </a:ext>
            </a:extLst>
          </p:cNvPr>
          <p:cNvSpPr>
            <a:spLocks noGrp="1"/>
          </p:cNvSpPr>
          <p:nvPr>
            <p:ph type="sldNum" sz="quarter" idx="12"/>
          </p:nvPr>
        </p:nvSpPr>
        <p:spPr/>
        <p:txBody>
          <a:bodyPr/>
          <a:lstStyle/>
          <a:p>
            <a:fld id="{4720E208-8340-4A8D-9E4A-6A27DDFC1402}" type="slidenum">
              <a:rPr lang="tr-TR" smtClean="0"/>
              <a:t>12</a:t>
            </a:fld>
            <a:endParaRPr lang="tr-TR"/>
          </a:p>
        </p:txBody>
      </p:sp>
      <p:sp>
        <p:nvSpPr>
          <p:cNvPr id="5" name="Oval 4">
            <a:extLst>
              <a:ext uri="{FF2B5EF4-FFF2-40B4-BE49-F238E27FC236}">
                <a16:creationId xmlns:a16="http://schemas.microsoft.com/office/drawing/2014/main" id="{EA7D6B2F-E1D2-4895-9350-3386EC13CDF4}"/>
              </a:ext>
            </a:extLst>
          </p:cNvPr>
          <p:cNvSpPr/>
          <p:nvPr/>
        </p:nvSpPr>
        <p:spPr>
          <a:xfrm>
            <a:off x="6974415" y="1814731"/>
            <a:ext cx="4069406" cy="29969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500" dirty="0">
                <a:latin typeface="Comic Sans MS" panose="030F0702030302020204" pitchFamily="66" charset="0"/>
              </a:rPr>
              <a:t>Oda, büro, bölüm, geçit, salon, depo ve ambarlarda kaydı bulunmayan çeşitli taşınırların bulunduğu //</a:t>
            </a:r>
          </a:p>
          <a:p>
            <a:pPr algn="ctr"/>
            <a:r>
              <a:rPr lang="tr-TR" sz="1500" dirty="0">
                <a:latin typeface="Comic Sans MS" panose="030F0702030302020204" pitchFamily="66" charset="0"/>
              </a:rPr>
              <a:t>Taşınır sisteminde kayıtlı görünen bazı dayanıklı taşınırların</a:t>
            </a:r>
            <a:r>
              <a:rPr lang="tr-TR" sz="1500" dirty="0">
                <a:solidFill>
                  <a:schemeClr val="tx1"/>
                </a:solidFill>
                <a:latin typeface="Comic Sans MS" panose="030F0702030302020204" pitchFamily="66" charset="0"/>
              </a:rPr>
              <a:t> fiilen bulunamadığı ve buna ilişkin bir tutanağın olmadığı</a:t>
            </a:r>
          </a:p>
          <a:p>
            <a:pPr algn="ctr"/>
            <a:endParaRPr lang="tr-TR" sz="1500" dirty="0"/>
          </a:p>
        </p:txBody>
      </p:sp>
      <p:cxnSp>
        <p:nvCxnSpPr>
          <p:cNvPr id="20" name="Bağlayıcı: Dirsek 19">
            <a:extLst>
              <a:ext uri="{FF2B5EF4-FFF2-40B4-BE49-F238E27FC236}">
                <a16:creationId xmlns:a16="http://schemas.microsoft.com/office/drawing/2014/main" id="{63A4AFAD-5FBF-4099-B4A5-1B576C663002}"/>
              </a:ext>
            </a:extLst>
          </p:cNvPr>
          <p:cNvCxnSpPr>
            <a:cxnSpLocks/>
          </p:cNvCxnSpPr>
          <p:nvPr/>
        </p:nvCxnSpPr>
        <p:spPr>
          <a:xfrm>
            <a:off x="1385652" y="2161735"/>
            <a:ext cx="5588763" cy="989428"/>
          </a:xfrm>
          <a:prstGeom prst="bentConnector3">
            <a:avLst>
              <a:gd name="adj1" fmla="val 50000"/>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7" name="Ok: Sağ 26">
            <a:extLst>
              <a:ext uri="{FF2B5EF4-FFF2-40B4-BE49-F238E27FC236}">
                <a16:creationId xmlns:a16="http://schemas.microsoft.com/office/drawing/2014/main" id="{8CC7ADA2-D53C-47B4-965D-A361A8B8D984}"/>
              </a:ext>
            </a:extLst>
          </p:cNvPr>
          <p:cNvSpPr/>
          <p:nvPr/>
        </p:nvSpPr>
        <p:spPr>
          <a:xfrm>
            <a:off x="4769369" y="2836985"/>
            <a:ext cx="2205046" cy="6611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latin typeface="Comic Sans MS" panose="030F0702030302020204" pitchFamily="66" charset="0"/>
              </a:rPr>
              <a:t>İç Denetim Raporu</a:t>
            </a:r>
          </a:p>
        </p:txBody>
      </p:sp>
    </p:spTree>
    <p:extLst>
      <p:ext uri="{BB962C8B-B14F-4D97-AF65-F5344CB8AC3E}">
        <p14:creationId xmlns:p14="http://schemas.microsoft.com/office/powerpoint/2010/main" val="2082470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D234C85-3EBD-40A5-AC77-18C8A8D497DA}"/>
              </a:ext>
            </a:extLst>
          </p:cNvPr>
          <p:cNvSpPr>
            <a:spLocks noGrp="1"/>
          </p:cNvSpPr>
          <p:nvPr>
            <p:ph type="title"/>
          </p:nvPr>
        </p:nvSpPr>
        <p:spPr>
          <a:xfrm>
            <a:off x="781596" y="239151"/>
            <a:ext cx="4599732" cy="2010335"/>
          </a:xfrm>
        </p:spPr>
        <p:txBody>
          <a:bodyPr>
            <a:noAutofit/>
          </a:bodyPr>
          <a:lstStyle/>
          <a:p>
            <a:pPr marL="571500" indent="-571500">
              <a:buFont typeface="Wingdings" panose="05000000000000000000" pitchFamily="2" charset="2"/>
              <a:buChar char="ü"/>
            </a:pPr>
            <a:r>
              <a:rPr lang="tr-TR" sz="4000" b="1" cap="none" dirty="0">
                <a:solidFill>
                  <a:schemeClr val="bg2">
                    <a:lumMod val="20000"/>
                    <a:lumOff val="80000"/>
                  </a:schemeClr>
                </a:solidFill>
                <a:latin typeface="Comic Sans MS" panose="030F0702030302020204" pitchFamily="66" charset="0"/>
              </a:rPr>
              <a:t>İç İmkanlarla Üretilen Taşınırlar </a:t>
            </a:r>
            <a:endParaRPr lang="tr-TR" sz="4000" cap="none" dirty="0">
              <a:solidFill>
                <a:schemeClr val="bg2">
                  <a:lumMod val="20000"/>
                  <a:lumOff val="80000"/>
                </a:schemeClr>
              </a:solidFill>
              <a:latin typeface="Comic Sans MS" panose="030F0702030302020204" pitchFamily="66" charset="0"/>
            </a:endParaRPr>
          </a:p>
        </p:txBody>
      </p:sp>
      <p:sp>
        <p:nvSpPr>
          <p:cNvPr id="3" name="İçerik Yer Tutucusu 2">
            <a:extLst>
              <a:ext uri="{FF2B5EF4-FFF2-40B4-BE49-F238E27FC236}">
                <a16:creationId xmlns:a16="http://schemas.microsoft.com/office/drawing/2014/main" id="{134BF466-AA0C-48FF-A2B9-45704FB8C325}"/>
              </a:ext>
            </a:extLst>
          </p:cNvPr>
          <p:cNvSpPr>
            <a:spLocks noGrp="1"/>
          </p:cNvSpPr>
          <p:nvPr>
            <p:ph sz="half" idx="1"/>
          </p:nvPr>
        </p:nvSpPr>
        <p:spPr>
          <a:xfrm>
            <a:off x="1103312" y="2025749"/>
            <a:ext cx="4396339" cy="4230590"/>
          </a:xfrm>
        </p:spPr>
        <p:txBody>
          <a:bodyPr>
            <a:noAutofit/>
          </a:bodyPr>
          <a:lstStyle/>
          <a:p>
            <a:pPr algn="just">
              <a:buClr>
                <a:schemeClr val="accent1">
                  <a:lumMod val="75000"/>
                </a:schemeClr>
              </a:buClr>
              <a:buFont typeface="Wingdings" panose="05000000000000000000" pitchFamily="2" charset="2"/>
              <a:buChar char="q"/>
            </a:pPr>
            <a:r>
              <a:rPr lang="tr-TR" sz="2500" dirty="0">
                <a:latin typeface="Comic Sans MS" panose="030F0702030302020204" pitchFamily="66" charset="0"/>
              </a:rPr>
              <a:t>Kamu idarelerinin kendi kullanımları için iç imkânlarıyla üretilen taşınırlar, </a:t>
            </a:r>
            <a:r>
              <a:rPr lang="tr-TR" sz="2500" dirty="0">
                <a:solidFill>
                  <a:srgbClr val="FFFF00"/>
                </a:solidFill>
                <a:latin typeface="Comic Sans MS" panose="030F0702030302020204" pitchFamily="66" charset="0"/>
              </a:rPr>
              <a:t>değer tespit komisyonu</a:t>
            </a:r>
            <a:r>
              <a:rPr lang="tr-TR" sz="2500" dirty="0">
                <a:latin typeface="Comic Sans MS" panose="030F0702030302020204" pitchFamily="66" charset="0"/>
              </a:rPr>
              <a:t> tarafından belirlenecek gerçeğe uygun değer üzerinden Taşınır İşlem Fişi düzenlenerek giriş kaydedilir.</a:t>
            </a:r>
          </a:p>
        </p:txBody>
      </p:sp>
      <p:sp>
        <p:nvSpPr>
          <p:cNvPr id="4" name="İçerik Yer Tutucusu 3">
            <a:extLst>
              <a:ext uri="{FF2B5EF4-FFF2-40B4-BE49-F238E27FC236}">
                <a16:creationId xmlns:a16="http://schemas.microsoft.com/office/drawing/2014/main" id="{E333F300-ED09-413E-B3D8-DCBAE33D1E07}"/>
              </a:ext>
            </a:extLst>
          </p:cNvPr>
          <p:cNvSpPr>
            <a:spLocks noGrp="1"/>
          </p:cNvSpPr>
          <p:nvPr>
            <p:ph sz="half" idx="2"/>
          </p:nvPr>
        </p:nvSpPr>
        <p:spPr>
          <a:xfrm>
            <a:off x="6213477" y="2025748"/>
            <a:ext cx="4875211" cy="4426633"/>
          </a:xfrm>
        </p:spPr>
        <p:txBody>
          <a:bodyPr>
            <a:normAutofit/>
          </a:bodyPr>
          <a:lstStyle/>
          <a:p>
            <a:endParaRPr lang="tr-TR" dirty="0"/>
          </a:p>
        </p:txBody>
      </p:sp>
      <p:sp>
        <p:nvSpPr>
          <p:cNvPr id="10" name="Slayt Numarası Yer Tutucusu 9">
            <a:extLst>
              <a:ext uri="{FF2B5EF4-FFF2-40B4-BE49-F238E27FC236}">
                <a16:creationId xmlns:a16="http://schemas.microsoft.com/office/drawing/2014/main" id="{1F4E1ADD-B2D7-4918-AF69-99EA2B943AEA}"/>
              </a:ext>
            </a:extLst>
          </p:cNvPr>
          <p:cNvSpPr>
            <a:spLocks noGrp="1"/>
          </p:cNvSpPr>
          <p:nvPr>
            <p:ph type="sldNum" sz="quarter" idx="12"/>
          </p:nvPr>
        </p:nvSpPr>
        <p:spPr/>
        <p:txBody>
          <a:bodyPr/>
          <a:lstStyle/>
          <a:p>
            <a:fld id="{4720E208-8340-4A8D-9E4A-6A27DDFC1402}" type="slidenum">
              <a:rPr lang="tr-TR" smtClean="0"/>
              <a:t>13</a:t>
            </a:fld>
            <a:endParaRPr lang="tr-TR"/>
          </a:p>
        </p:txBody>
      </p:sp>
      <p:sp>
        <p:nvSpPr>
          <p:cNvPr id="5" name="Unvan 1">
            <a:extLst>
              <a:ext uri="{FF2B5EF4-FFF2-40B4-BE49-F238E27FC236}">
                <a16:creationId xmlns:a16="http://schemas.microsoft.com/office/drawing/2014/main" id="{73E2C89C-86A8-4D9F-9C22-AA008DA99368}"/>
              </a:ext>
            </a:extLst>
          </p:cNvPr>
          <p:cNvSpPr txBox="1">
            <a:spLocks/>
          </p:cNvSpPr>
          <p:nvPr/>
        </p:nvSpPr>
        <p:spPr>
          <a:xfrm>
            <a:off x="6398840" y="770916"/>
            <a:ext cx="4131923" cy="14785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tr-TR" sz="2200" b="1" cap="none" dirty="0">
                <a:latin typeface="Comic Sans MS" panose="030F0702030302020204" pitchFamily="66" charset="0"/>
              </a:rPr>
              <a:t> </a:t>
            </a:r>
            <a:endParaRPr lang="tr-TR" sz="2200" cap="none" dirty="0">
              <a:latin typeface="Comic Sans MS" panose="030F0702030302020204" pitchFamily="66" charset="0"/>
            </a:endParaRPr>
          </a:p>
        </p:txBody>
      </p:sp>
      <p:sp>
        <p:nvSpPr>
          <p:cNvPr id="7" name="Unvan 1">
            <a:extLst>
              <a:ext uri="{FF2B5EF4-FFF2-40B4-BE49-F238E27FC236}">
                <a16:creationId xmlns:a16="http://schemas.microsoft.com/office/drawing/2014/main" id="{2696E48B-CD37-4AA4-A032-9BC15959D652}"/>
              </a:ext>
            </a:extLst>
          </p:cNvPr>
          <p:cNvSpPr txBox="1">
            <a:spLocks/>
          </p:cNvSpPr>
          <p:nvPr/>
        </p:nvSpPr>
        <p:spPr>
          <a:xfrm>
            <a:off x="6728828" y="113252"/>
            <a:ext cx="4131923" cy="16487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a:r>
              <a:rPr lang="tr-TR" sz="4000" b="1" cap="none" dirty="0">
                <a:solidFill>
                  <a:schemeClr val="bg2">
                    <a:lumMod val="20000"/>
                    <a:lumOff val="80000"/>
                  </a:schemeClr>
                </a:solidFill>
                <a:latin typeface="Comic Sans MS" panose="030F0702030302020204" pitchFamily="66" charset="0"/>
              </a:rPr>
              <a:t>Değer Tespit Komisyonu </a:t>
            </a:r>
            <a:endParaRPr lang="tr-TR" sz="4000" cap="none" dirty="0">
              <a:solidFill>
                <a:schemeClr val="bg2">
                  <a:lumMod val="20000"/>
                  <a:lumOff val="80000"/>
                </a:schemeClr>
              </a:solidFill>
              <a:latin typeface="Comic Sans MS" panose="030F0702030302020204" pitchFamily="66" charset="0"/>
            </a:endParaRPr>
          </a:p>
        </p:txBody>
      </p:sp>
      <p:sp>
        <p:nvSpPr>
          <p:cNvPr id="6" name="Oval 5">
            <a:extLst>
              <a:ext uri="{FF2B5EF4-FFF2-40B4-BE49-F238E27FC236}">
                <a16:creationId xmlns:a16="http://schemas.microsoft.com/office/drawing/2014/main" id="{E65E7782-B0B9-4673-8A0F-6C70925F31A4}"/>
              </a:ext>
            </a:extLst>
          </p:cNvPr>
          <p:cNvSpPr/>
          <p:nvPr/>
        </p:nvSpPr>
        <p:spPr>
          <a:xfrm>
            <a:off x="7746570" y="2543158"/>
            <a:ext cx="2068499" cy="11783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a:latin typeface="Comic Sans MS" panose="030F0702030302020204" pitchFamily="66" charset="0"/>
              </a:rPr>
              <a:t>Başkan</a:t>
            </a:r>
          </a:p>
          <a:p>
            <a:pPr algn="ctr"/>
            <a:r>
              <a:rPr lang="tr-TR" sz="2000" dirty="0">
                <a:latin typeface="Comic Sans MS" panose="030F0702030302020204" pitchFamily="66" charset="0"/>
              </a:rPr>
              <a:t>Uzman Kişi</a:t>
            </a:r>
          </a:p>
        </p:txBody>
      </p:sp>
      <p:sp>
        <p:nvSpPr>
          <p:cNvPr id="8" name="Oval 7">
            <a:extLst>
              <a:ext uri="{FF2B5EF4-FFF2-40B4-BE49-F238E27FC236}">
                <a16:creationId xmlns:a16="http://schemas.microsoft.com/office/drawing/2014/main" id="{481AA2B5-1B6C-4FDA-B86C-6BD933C3DB9A}"/>
              </a:ext>
            </a:extLst>
          </p:cNvPr>
          <p:cNvSpPr/>
          <p:nvPr/>
        </p:nvSpPr>
        <p:spPr>
          <a:xfrm>
            <a:off x="5978524" y="3369028"/>
            <a:ext cx="1925935" cy="13458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a:latin typeface="Comic Sans MS" panose="030F0702030302020204" pitchFamily="66" charset="0"/>
              </a:rPr>
              <a:t>Üye</a:t>
            </a:r>
          </a:p>
          <a:p>
            <a:pPr algn="ctr"/>
            <a:r>
              <a:rPr lang="tr-TR" sz="2000" dirty="0">
                <a:latin typeface="Comic Sans MS" panose="030F0702030302020204" pitchFamily="66" charset="0"/>
              </a:rPr>
              <a:t>Taşınır Kayıt Yetkilisi</a:t>
            </a:r>
          </a:p>
        </p:txBody>
      </p:sp>
      <p:sp>
        <p:nvSpPr>
          <p:cNvPr id="9" name="Oval 8">
            <a:extLst>
              <a:ext uri="{FF2B5EF4-FFF2-40B4-BE49-F238E27FC236}">
                <a16:creationId xmlns:a16="http://schemas.microsoft.com/office/drawing/2014/main" id="{D2C3AD88-576F-4FE8-ABEF-BB50D17B386E}"/>
              </a:ext>
            </a:extLst>
          </p:cNvPr>
          <p:cNvSpPr/>
          <p:nvPr/>
        </p:nvSpPr>
        <p:spPr>
          <a:xfrm>
            <a:off x="9744261" y="3429000"/>
            <a:ext cx="1925935" cy="13458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a:latin typeface="Comic Sans MS" panose="030F0702030302020204" pitchFamily="66" charset="0"/>
              </a:rPr>
              <a:t>Üye</a:t>
            </a:r>
          </a:p>
          <a:p>
            <a:pPr algn="ctr"/>
            <a:r>
              <a:rPr lang="tr-TR" sz="2000" dirty="0">
                <a:latin typeface="Comic Sans MS" panose="030F0702030302020204" pitchFamily="66" charset="0"/>
              </a:rPr>
              <a:t>Uzman Kişi</a:t>
            </a:r>
          </a:p>
        </p:txBody>
      </p:sp>
      <p:cxnSp>
        <p:nvCxnSpPr>
          <p:cNvPr id="16" name="Düz Ok Bağlayıcısı 15">
            <a:extLst>
              <a:ext uri="{FF2B5EF4-FFF2-40B4-BE49-F238E27FC236}">
                <a16:creationId xmlns:a16="http://schemas.microsoft.com/office/drawing/2014/main" id="{AA48862C-729C-48C8-8874-F725735F3C45}"/>
              </a:ext>
            </a:extLst>
          </p:cNvPr>
          <p:cNvCxnSpPr>
            <a:cxnSpLocks/>
          </p:cNvCxnSpPr>
          <p:nvPr/>
        </p:nvCxnSpPr>
        <p:spPr>
          <a:xfrm flipH="1">
            <a:off x="7075522" y="1439773"/>
            <a:ext cx="1256909" cy="192925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Düz Ok Bağlayıcısı 20">
            <a:extLst>
              <a:ext uri="{FF2B5EF4-FFF2-40B4-BE49-F238E27FC236}">
                <a16:creationId xmlns:a16="http://schemas.microsoft.com/office/drawing/2014/main" id="{DE82958A-79D7-4180-9181-9D380E3419C5}"/>
              </a:ext>
            </a:extLst>
          </p:cNvPr>
          <p:cNvCxnSpPr>
            <a:cxnSpLocks/>
          </p:cNvCxnSpPr>
          <p:nvPr/>
        </p:nvCxnSpPr>
        <p:spPr>
          <a:xfrm>
            <a:off x="9229208" y="1451124"/>
            <a:ext cx="1271520" cy="197787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Düz Ok Bağlayıcısı 26">
            <a:extLst>
              <a:ext uri="{FF2B5EF4-FFF2-40B4-BE49-F238E27FC236}">
                <a16:creationId xmlns:a16="http://schemas.microsoft.com/office/drawing/2014/main" id="{AAEA358F-CD42-454C-9C75-E12D7825E4B3}"/>
              </a:ext>
            </a:extLst>
          </p:cNvPr>
          <p:cNvCxnSpPr>
            <a:cxnSpLocks/>
          </p:cNvCxnSpPr>
          <p:nvPr/>
        </p:nvCxnSpPr>
        <p:spPr>
          <a:xfrm>
            <a:off x="8780819" y="1439773"/>
            <a:ext cx="0" cy="98398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6196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a:extLst>
              <a:ext uri="{FF2B5EF4-FFF2-40B4-BE49-F238E27FC236}">
                <a16:creationId xmlns:a16="http://schemas.microsoft.com/office/drawing/2014/main" id="{DB94FCFD-2F14-4EFB-A466-8B3D1BE10FD5}"/>
              </a:ext>
            </a:extLst>
          </p:cNvPr>
          <p:cNvSpPr>
            <a:spLocks noGrp="1"/>
          </p:cNvSpPr>
          <p:nvPr>
            <p:ph type="title"/>
          </p:nvPr>
        </p:nvSpPr>
        <p:spPr/>
        <p:txBody>
          <a:bodyPr/>
          <a:lstStyle/>
          <a:p>
            <a:pPr marL="571500" indent="-571500">
              <a:buFont typeface="Wingdings" panose="05000000000000000000" pitchFamily="2" charset="2"/>
              <a:buChar char="ü"/>
            </a:pPr>
            <a:r>
              <a:rPr lang="tr-TR" sz="4000" b="1" dirty="0">
                <a:solidFill>
                  <a:schemeClr val="bg2">
                    <a:lumMod val="20000"/>
                    <a:lumOff val="80000"/>
                  </a:schemeClr>
                </a:solidFill>
                <a:latin typeface="Comic Sans MS" panose="030F0702030302020204" pitchFamily="66" charset="0"/>
                <a:cs typeface="Times New Roman" panose="02020603050405020304" pitchFamily="18" charset="0"/>
              </a:rPr>
              <a:t>Dayanıklı Taşınırlarda Değer Artışı</a:t>
            </a:r>
          </a:p>
        </p:txBody>
      </p:sp>
      <p:sp>
        <p:nvSpPr>
          <p:cNvPr id="7" name="İçerik Yer Tutucusu 6">
            <a:extLst>
              <a:ext uri="{FF2B5EF4-FFF2-40B4-BE49-F238E27FC236}">
                <a16:creationId xmlns:a16="http://schemas.microsoft.com/office/drawing/2014/main" id="{4B70E252-4D0A-4620-9E92-E4ABAA901AB7}"/>
              </a:ext>
            </a:extLst>
          </p:cNvPr>
          <p:cNvSpPr>
            <a:spLocks noGrp="1"/>
          </p:cNvSpPr>
          <p:nvPr>
            <p:ph idx="1"/>
          </p:nvPr>
        </p:nvSpPr>
        <p:spPr>
          <a:xfrm>
            <a:off x="1103312" y="1589650"/>
            <a:ext cx="9616270" cy="4658750"/>
          </a:xfrm>
        </p:spPr>
        <p:txBody>
          <a:bodyPr>
            <a:normAutofit lnSpcReduction="10000"/>
          </a:bodyPr>
          <a:lstStyle/>
          <a:p>
            <a:pPr marL="0" indent="0" algn="just">
              <a:buNone/>
            </a:pPr>
            <a:r>
              <a:rPr lang="tr-TR" sz="2500" dirty="0">
                <a:latin typeface="Comic Sans MS" panose="030F0702030302020204" pitchFamily="66" charset="0"/>
              </a:rPr>
              <a:t>	Kullanım devamlılığının sağlanması için yapılan </a:t>
            </a:r>
            <a:r>
              <a:rPr lang="tr-TR" sz="2500" dirty="0">
                <a:solidFill>
                  <a:srgbClr val="FFFF00"/>
                </a:solidFill>
                <a:latin typeface="Comic Sans MS" panose="030F0702030302020204" pitchFamily="66" charset="0"/>
              </a:rPr>
              <a:t>bakım ve 	onarım harcamaları hariç</a:t>
            </a:r>
            <a:r>
              <a:rPr lang="tr-TR" sz="2500" dirty="0">
                <a:latin typeface="Comic Sans MS" panose="030F0702030302020204" pitchFamily="66" charset="0"/>
              </a:rPr>
              <a:t> olmak üzere dayanıklı taşınırların</a:t>
            </a:r>
          </a:p>
          <a:p>
            <a:pPr algn="just">
              <a:buClr>
                <a:schemeClr val="accent1"/>
              </a:buClr>
              <a:buFont typeface="Wingdings" panose="05000000000000000000" pitchFamily="2" charset="2"/>
              <a:buChar char="q"/>
            </a:pPr>
            <a:r>
              <a:rPr lang="tr-TR" sz="2500" dirty="0">
                <a:latin typeface="Comic Sans MS" panose="030F0702030302020204" pitchFamily="66" charset="0"/>
              </a:rPr>
              <a:t>Niteliğini,</a:t>
            </a:r>
          </a:p>
          <a:p>
            <a:pPr algn="just">
              <a:buClr>
                <a:schemeClr val="accent1"/>
              </a:buClr>
              <a:buFont typeface="Wingdings" panose="05000000000000000000" pitchFamily="2" charset="2"/>
              <a:buChar char="q"/>
            </a:pPr>
            <a:r>
              <a:rPr lang="tr-TR" sz="2500" dirty="0">
                <a:latin typeface="Comic Sans MS" panose="030F0702030302020204" pitchFamily="66" charset="0"/>
              </a:rPr>
              <a:t>Kullanım şeklini değiştiren,</a:t>
            </a:r>
          </a:p>
          <a:p>
            <a:pPr algn="just">
              <a:buClr>
                <a:schemeClr val="accent1"/>
              </a:buClr>
              <a:buFont typeface="Wingdings" panose="05000000000000000000" pitchFamily="2" charset="2"/>
              <a:buChar char="q"/>
            </a:pPr>
            <a:r>
              <a:rPr lang="tr-TR" sz="2500" dirty="0">
                <a:latin typeface="Comic Sans MS" panose="030F0702030302020204" pitchFamily="66" charset="0"/>
              </a:rPr>
              <a:t>Hizmet kalitesini,</a:t>
            </a:r>
          </a:p>
          <a:p>
            <a:pPr algn="just">
              <a:buClr>
                <a:schemeClr val="accent1"/>
              </a:buClr>
              <a:buFont typeface="Wingdings" panose="05000000000000000000" pitchFamily="2" charset="2"/>
              <a:buChar char="q"/>
            </a:pPr>
            <a:r>
              <a:rPr lang="tr-TR" sz="2500" dirty="0">
                <a:latin typeface="Comic Sans MS" panose="030F0702030302020204" pitchFamily="66" charset="0"/>
              </a:rPr>
              <a:t>Taşınırlardan sağlanan faydayı artıran,</a:t>
            </a:r>
          </a:p>
          <a:p>
            <a:pPr algn="just">
              <a:buClr>
                <a:schemeClr val="accent1"/>
              </a:buClr>
              <a:buFont typeface="Wingdings" panose="05000000000000000000" pitchFamily="2" charset="2"/>
              <a:buChar char="q"/>
            </a:pPr>
            <a:r>
              <a:rPr lang="tr-TR" sz="2500" dirty="0">
                <a:latin typeface="Comic Sans MS" panose="030F0702030302020204" pitchFamily="66" charset="0"/>
              </a:rPr>
              <a:t>Benzeri amaçlarla yapılan değer artırıcı harcamalar, </a:t>
            </a:r>
          </a:p>
          <a:p>
            <a:pPr marL="0" indent="0" algn="just">
              <a:buClr>
                <a:schemeClr val="accent1"/>
              </a:buClr>
              <a:buNone/>
            </a:pPr>
            <a:r>
              <a:rPr lang="tr-TR" sz="2500" dirty="0">
                <a:latin typeface="Comic Sans MS" panose="030F0702030302020204" pitchFamily="66" charset="0"/>
              </a:rPr>
              <a:t>	taşınırın kayıtlı maliyet değerine Taşınır İşlem Fişi 	düzenlenmek suretiyle ilave edilir. </a:t>
            </a:r>
          </a:p>
          <a:p>
            <a:pPr marL="0" indent="0" algn="just">
              <a:buClr>
                <a:schemeClr val="accent1"/>
              </a:buClr>
              <a:buNone/>
            </a:pPr>
            <a:r>
              <a:rPr lang="tr-TR" sz="2500" dirty="0">
                <a:latin typeface="Comic Sans MS" panose="030F0702030302020204" pitchFamily="66" charset="0"/>
              </a:rPr>
              <a:t>(değer artışı limit:52.000,00TL)</a:t>
            </a:r>
          </a:p>
          <a:p>
            <a:endParaRPr lang="tr-TR" dirty="0"/>
          </a:p>
        </p:txBody>
      </p:sp>
      <p:sp>
        <p:nvSpPr>
          <p:cNvPr id="5" name="Slayt Numarası Yer Tutucusu 4">
            <a:extLst>
              <a:ext uri="{FF2B5EF4-FFF2-40B4-BE49-F238E27FC236}">
                <a16:creationId xmlns:a16="http://schemas.microsoft.com/office/drawing/2014/main" id="{82E3E96A-3DD5-407D-9EEC-380DABAD41B3}"/>
              </a:ext>
            </a:extLst>
          </p:cNvPr>
          <p:cNvSpPr>
            <a:spLocks noGrp="1"/>
          </p:cNvSpPr>
          <p:nvPr>
            <p:ph type="sldNum" sz="quarter" idx="12"/>
          </p:nvPr>
        </p:nvSpPr>
        <p:spPr/>
        <p:txBody>
          <a:bodyPr/>
          <a:lstStyle/>
          <a:p>
            <a:fld id="{4720E208-8340-4A8D-9E4A-6A27DDFC1402}" type="slidenum">
              <a:rPr lang="tr-TR" smtClean="0"/>
              <a:t>14</a:t>
            </a:fld>
            <a:endParaRPr lang="tr-TR"/>
          </a:p>
        </p:txBody>
      </p:sp>
    </p:spTree>
    <p:extLst>
      <p:ext uri="{BB962C8B-B14F-4D97-AF65-F5344CB8AC3E}">
        <p14:creationId xmlns:p14="http://schemas.microsoft.com/office/powerpoint/2010/main" val="3441396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4341443-5EE0-4CE9-AF27-A62B1E5938FD}"/>
              </a:ext>
            </a:extLst>
          </p:cNvPr>
          <p:cNvSpPr>
            <a:spLocks noGrp="1"/>
          </p:cNvSpPr>
          <p:nvPr>
            <p:ph type="title"/>
          </p:nvPr>
        </p:nvSpPr>
        <p:spPr>
          <a:xfrm>
            <a:off x="1144591" y="603682"/>
            <a:ext cx="8407372" cy="1323592"/>
          </a:xfrm>
        </p:spPr>
        <p:txBody>
          <a:bodyPr>
            <a:noAutofit/>
          </a:bodyPr>
          <a:lstStyle/>
          <a:p>
            <a:pPr marL="571500" indent="-571500">
              <a:buFont typeface="Wingdings" panose="05000000000000000000" pitchFamily="2" charset="2"/>
              <a:buChar char="ü"/>
            </a:pPr>
            <a:r>
              <a:rPr lang="tr-TR" sz="4000" b="1" dirty="0">
                <a:solidFill>
                  <a:schemeClr val="bg2">
                    <a:lumMod val="20000"/>
                    <a:lumOff val="80000"/>
                  </a:schemeClr>
                </a:solidFill>
                <a:latin typeface="Comic Sans MS" panose="030F0702030302020204" pitchFamily="66" charset="0"/>
              </a:rPr>
              <a:t>Dayanıklı Taşınırların Numaralanması</a:t>
            </a:r>
          </a:p>
        </p:txBody>
      </p:sp>
      <p:sp>
        <p:nvSpPr>
          <p:cNvPr id="3" name="İçerik Yer Tutucusu 2">
            <a:extLst>
              <a:ext uri="{FF2B5EF4-FFF2-40B4-BE49-F238E27FC236}">
                <a16:creationId xmlns:a16="http://schemas.microsoft.com/office/drawing/2014/main" id="{C96505CC-6A12-4961-96CE-9A8C123F3461}"/>
              </a:ext>
            </a:extLst>
          </p:cNvPr>
          <p:cNvSpPr>
            <a:spLocks noGrp="1"/>
          </p:cNvSpPr>
          <p:nvPr>
            <p:ph idx="1"/>
          </p:nvPr>
        </p:nvSpPr>
        <p:spPr>
          <a:xfrm>
            <a:off x="6553172" y="1732625"/>
            <a:ext cx="4494237" cy="4521693"/>
          </a:xfrm>
        </p:spPr>
        <p:txBody>
          <a:bodyPr>
            <a:normAutofit fontScale="25000" lnSpcReduction="20000"/>
          </a:bodyPr>
          <a:lstStyle/>
          <a:p>
            <a:pPr algn="just">
              <a:buClr>
                <a:schemeClr val="accent1"/>
              </a:buClr>
              <a:buFont typeface="Wingdings" panose="05000000000000000000" pitchFamily="2" charset="2"/>
              <a:buChar char="q"/>
            </a:pPr>
            <a:r>
              <a:rPr lang="tr-TR" sz="9600" dirty="0">
                <a:latin typeface="Comic Sans MS" panose="030F0702030302020204" pitchFamily="66" charset="0"/>
              </a:rPr>
              <a:t>Giriş kaydı yapılan dayanıklı taşınırlara, taşınır kayıt yetkilisi tarafından bir </a:t>
            </a:r>
            <a:r>
              <a:rPr lang="tr-TR" sz="9600" dirty="0">
                <a:solidFill>
                  <a:srgbClr val="FFFF00"/>
                </a:solidFill>
                <a:latin typeface="Comic Sans MS" panose="030F0702030302020204" pitchFamily="66" charset="0"/>
              </a:rPr>
              <a:t>sicil numarası</a:t>
            </a:r>
            <a:r>
              <a:rPr lang="tr-TR" sz="9600" dirty="0">
                <a:latin typeface="Comic Sans MS" panose="030F0702030302020204" pitchFamily="66" charset="0"/>
              </a:rPr>
              <a:t> verilir.</a:t>
            </a:r>
          </a:p>
          <a:p>
            <a:pPr algn="just">
              <a:buClr>
                <a:schemeClr val="accent1"/>
              </a:buClr>
              <a:buFont typeface="Wingdings" panose="05000000000000000000" pitchFamily="2" charset="2"/>
              <a:buChar char="q"/>
            </a:pPr>
            <a:r>
              <a:rPr lang="tr-TR" sz="9600" dirty="0">
                <a:latin typeface="Comic Sans MS" panose="030F0702030302020204" pitchFamily="66" charset="0"/>
              </a:rPr>
              <a:t>Bu numara yazma, kazıma, damga vurma veya </a:t>
            </a:r>
            <a:r>
              <a:rPr lang="tr-TR" sz="9600" dirty="0">
                <a:solidFill>
                  <a:srgbClr val="FFFF00"/>
                </a:solidFill>
                <a:latin typeface="Comic Sans MS" panose="030F0702030302020204" pitchFamily="66" charset="0"/>
              </a:rPr>
              <a:t>etiket yapıştırma</a:t>
            </a:r>
            <a:r>
              <a:rPr lang="tr-TR" sz="9600" dirty="0">
                <a:latin typeface="Comic Sans MS" panose="030F0702030302020204" pitchFamily="66" charset="0"/>
              </a:rPr>
              <a:t> suretiyle taşınırın üzerinde kalıcı olacak şekilde belirtilir.</a:t>
            </a:r>
          </a:p>
          <a:p>
            <a:pPr algn="just">
              <a:buClr>
                <a:schemeClr val="accent1"/>
              </a:buClr>
              <a:buFont typeface="Wingdings" panose="05000000000000000000" pitchFamily="2" charset="2"/>
              <a:buChar char="q"/>
            </a:pPr>
            <a:r>
              <a:rPr lang="tr-TR" sz="9600" dirty="0">
                <a:latin typeface="Comic Sans MS" panose="030F0702030302020204" pitchFamily="66" charset="0"/>
              </a:rPr>
              <a:t>Fiziki veya kullanım özellikleri nedeniyle numaralandırılması mümkün olmayan taşınırlara bu işlem uygulanmaz.</a:t>
            </a:r>
          </a:p>
          <a:p>
            <a:pPr marL="0" indent="0" algn="just">
              <a:buNone/>
            </a:pPr>
            <a:endParaRPr lang="tr-TR" sz="2000" dirty="0">
              <a:latin typeface="Comic Sans MS" panose="030F0702030302020204" pitchFamily="66" charset="0"/>
            </a:endParaRPr>
          </a:p>
        </p:txBody>
      </p:sp>
      <p:sp>
        <p:nvSpPr>
          <p:cNvPr id="4" name="Metin Yer Tutucusu 3">
            <a:extLst>
              <a:ext uri="{FF2B5EF4-FFF2-40B4-BE49-F238E27FC236}">
                <a16:creationId xmlns:a16="http://schemas.microsoft.com/office/drawing/2014/main" id="{4770F1AD-622A-481E-9635-DA5EA2F926BD}"/>
              </a:ext>
            </a:extLst>
          </p:cNvPr>
          <p:cNvSpPr>
            <a:spLocks noGrp="1"/>
          </p:cNvSpPr>
          <p:nvPr>
            <p:ph type="body" sz="half" idx="2"/>
          </p:nvPr>
        </p:nvSpPr>
        <p:spPr>
          <a:xfrm>
            <a:off x="1144590" y="2067950"/>
            <a:ext cx="5212915" cy="4346918"/>
          </a:xfrm>
        </p:spPr>
        <p:txBody>
          <a:bodyPr>
            <a:normAutofit/>
          </a:bodyPr>
          <a:lstStyle/>
          <a:p>
            <a:pPr algn="just"/>
            <a:endParaRPr lang="tr-TR" sz="2000" dirty="0">
              <a:highlight>
                <a:srgbClr val="808080"/>
              </a:highlight>
            </a:endParaRPr>
          </a:p>
        </p:txBody>
      </p:sp>
      <p:sp>
        <p:nvSpPr>
          <p:cNvPr id="6" name="Slayt Numarası Yer Tutucusu 5">
            <a:extLst>
              <a:ext uri="{FF2B5EF4-FFF2-40B4-BE49-F238E27FC236}">
                <a16:creationId xmlns:a16="http://schemas.microsoft.com/office/drawing/2014/main" id="{D4DE378D-13F1-4342-8E9A-9407CD846DA3}"/>
              </a:ext>
            </a:extLst>
          </p:cNvPr>
          <p:cNvSpPr>
            <a:spLocks noGrp="1"/>
          </p:cNvSpPr>
          <p:nvPr>
            <p:ph type="sldNum" sz="quarter" idx="12"/>
          </p:nvPr>
        </p:nvSpPr>
        <p:spPr/>
        <p:txBody>
          <a:bodyPr/>
          <a:lstStyle/>
          <a:p>
            <a:fld id="{4720E208-8340-4A8D-9E4A-6A27DDFC1402}" type="slidenum">
              <a:rPr lang="tr-TR" smtClean="0"/>
              <a:t>15</a:t>
            </a:fld>
            <a:endParaRPr lang="tr-TR"/>
          </a:p>
        </p:txBody>
      </p:sp>
      <p:sp>
        <p:nvSpPr>
          <p:cNvPr id="5" name="Oval 4">
            <a:extLst>
              <a:ext uri="{FF2B5EF4-FFF2-40B4-BE49-F238E27FC236}">
                <a16:creationId xmlns:a16="http://schemas.microsoft.com/office/drawing/2014/main" id="{5C711939-014E-4792-BE6D-F0E3441BD23D}"/>
              </a:ext>
            </a:extLst>
          </p:cNvPr>
          <p:cNvSpPr/>
          <p:nvPr/>
        </p:nvSpPr>
        <p:spPr>
          <a:xfrm>
            <a:off x="1199809" y="2423774"/>
            <a:ext cx="4689903" cy="2743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2000" dirty="0">
              <a:latin typeface="Comic Sans MS" panose="030F0702030302020204" pitchFamily="66" charset="0"/>
            </a:endParaRPr>
          </a:p>
          <a:p>
            <a:pPr algn="ctr"/>
            <a:r>
              <a:rPr lang="tr-TR" sz="2000" dirty="0">
                <a:latin typeface="Comic Sans MS" panose="030F0702030302020204" pitchFamily="66" charset="0"/>
              </a:rPr>
              <a:t>Bazı dayanıklı taşınırların üzerinde sicil numaralarını gösteren etiketlerin bulunmadığı, numaralandırma işlemlerinin tamamlanmadığı</a:t>
            </a:r>
            <a:endParaRPr lang="tr-TR" sz="2000" dirty="0"/>
          </a:p>
        </p:txBody>
      </p:sp>
      <p:cxnSp>
        <p:nvCxnSpPr>
          <p:cNvPr id="8" name="Düz Ok Bağlayıcısı 7">
            <a:extLst>
              <a:ext uri="{FF2B5EF4-FFF2-40B4-BE49-F238E27FC236}">
                <a16:creationId xmlns:a16="http://schemas.microsoft.com/office/drawing/2014/main" id="{34BEEBB3-4A3B-446F-A2D1-9EC69598DD5E}"/>
              </a:ext>
            </a:extLst>
          </p:cNvPr>
          <p:cNvCxnSpPr>
            <a:cxnSpLocks/>
          </p:cNvCxnSpPr>
          <p:nvPr/>
        </p:nvCxnSpPr>
        <p:spPr>
          <a:xfrm flipV="1">
            <a:off x="5615298" y="2657566"/>
            <a:ext cx="1373984" cy="46133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Düz Ok Bağlayıcısı 10">
            <a:extLst>
              <a:ext uri="{FF2B5EF4-FFF2-40B4-BE49-F238E27FC236}">
                <a16:creationId xmlns:a16="http://schemas.microsoft.com/office/drawing/2014/main" id="{FD3E7334-C129-4670-9F25-7D7B27403E81}"/>
              </a:ext>
            </a:extLst>
          </p:cNvPr>
          <p:cNvCxnSpPr>
            <a:cxnSpLocks/>
          </p:cNvCxnSpPr>
          <p:nvPr/>
        </p:nvCxnSpPr>
        <p:spPr>
          <a:xfrm>
            <a:off x="5889712" y="3795374"/>
            <a:ext cx="109957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Metin kutusu 9">
            <a:extLst>
              <a:ext uri="{FF2B5EF4-FFF2-40B4-BE49-F238E27FC236}">
                <a16:creationId xmlns:a16="http://schemas.microsoft.com/office/drawing/2014/main" id="{CD2FAE0B-3BA2-4040-AA9C-4EB8FB3B3237}"/>
              </a:ext>
            </a:extLst>
          </p:cNvPr>
          <p:cNvSpPr txBox="1"/>
          <p:nvPr/>
        </p:nvSpPr>
        <p:spPr>
          <a:xfrm rot="20528059">
            <a:off x="5360836" y="2875372"/>
            <a:ext cx="1828800" cy="369332"/>
          </a:xfrm>
          <a:prstGeom prst="rect">
            <a:avLst/>
          </a:prstGeom>
          <a:noFill/>
        </p:spPr>
        <p:txBody>
          <a:bodyPr wrap="square" rtlCol="0">
            <a:spAutoFit/>
          </a:bodyPr>
          <a:lstStyle/>
          <a:p>
            <a:pPr algn="ctr"/>
            <a:r>
              <a:rPr lang="tr-TR" b="1" dirty="0">
                <a:latin typeface="Comic Sans MS" panose="030F0702030302020204" pitchFamily="66" charset="0"/>
              </a:rPr>
              <a:t>İç Denetim</a:t>
            </a:r>
          </a:p>
        </p:txBody>
      </p:sp>
      <p:sp>
        <p:nvSpPr>
          <p:cNvPr id="12" name="Metin kutusu 11">
            <a:extLst>
              <a:ext uri="{FF2B5EF4-FFF2-40B4-BE49-F238E27FC236}">
                <a16:creationId xmlns:a16="http://schemas.microsoft.com/office/drawing/2014/main" id="{FD3AFC32-E7E6-4F9A-9B10-5EEB3F2ACF29}"/>
              </a:ext>
            </a:extLst>
          </p:cNvPr>
          <p:cNvSpPr txBox="1"/>
          <p:nvPr/>
        </p:nvSpPr>
        <p:spPr>
          <a:xfrm>
            <a:off x="5443105" y="3397946"/>
            <a:ext cx="1828800" cy="369332"/>
          </a:xfrm>
          <a:prstGeom prst="rect">
            <a:avLst/>
          </a:prstGeom>
          <a:noFill/>
        </p:spPr>
        <p:txBody>
          <a:bodyPr wrap="square" rtlCol="0">
            <a:spAutoFit/>
          </a:bodyPr>
          <a:lstStyle/>
          <a:p>
            <a:pPr algn="ctr"/>
            <a:r>
              <a:rPr lang="tr-TR" b="1" dirty="0">
                <a:latin typeface="Comic Sans MS" panose="030F0702030302020204" pitchFamily="66" charset="0"/>
              </a:rPr>
              <a:t>Raporu</a:t>
            </a:r>
          </a:p>
        </p:txBody>
      </p:sp>
    </p:spTree>
    <p:extLst>
      <p:ext uri="{BB962C8B-B14F-4D97-AF65-F5344CB8AC3E}">
        <p14:creationId xmlns:p14="http://schemas.microsoft.com/office/powerpoint/2010/main" val="1493507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a:extLst>
              <a:ext uri="{FF2B5EF4-FFF2-40B4-BE49-F238E27FC236}">
                <a16:creationId xmlns:a16="http://schemas.microsoft.com/office/drawing/2014/main" id="{BE43DD03-2F32-4BAD-A452-F9324FDD0CFB}"/>
              </a:ext>
            </a:extLst>
          </p:cNvPr>
          <p:cNvSpPr>
            <a:spLocks noGrp="1"/>
          </p:cNvSpPr>
          <p:nvPr>
            <p:ph type="title"/>
          </p:nvPr>
        </p:nvSpPr>
        <p:spPr>
          <a:xfrm>
            <a:off x="646111" y="452718"/>
            <a:ext cx="9404723" cy="1075293"/>
          </a:xfrm>
        </p:spPr>
        <p:txBody>
          <a:bodyPr/>
          <a:lstStyle/>
          <a:p>
            <a:pPr marL="571500" indent="-571500">
              <a:buClr>
                <a:schemeClr val="bg2">
                  <a:lumMod val="20000"/>
                  <a:lumOff val="80000"/>
                </a:schemeClr>
              </a:buClr>
              <a:buFont typeface="Wingdings" panose="05000000000000000000" pitchFamily="2" charset="2"/>
              <a:buChar char="ü"/>
            </a:pPr>
            <a:r>
              <a:rPr lang="tr-TR" sz="4000" b="1" dirty="0">
                <a:solidFill>
                  <a:schemeClr val="bg2">
                    <a:lumMod val="20000"/>
                    <a:lumOff val="80000"/>
                  </a:schemeClr>
                </a:solidFill>
                <a:latin typeface="Comic Sans MS" panose="030F0702030302020204" pitchFamily="66" charset="0"/>
              </a:rPr>
              <a:t>İstisnalar</a:t>
            </a:r>
          </a:p>
        </p:txBody>
      </p:sp>
      <p:sp>
        <p:nvSpPr>
          <p:cNvPr id="3" name="İçerik Yer Tutucusu 2">
            <a:extLst>
              <a:ext uri="{FF2B5EF4-FFF2-40B4-BE49-F238E27FC236}">
                <a16:creationId xmlns:a16="http://schemas.microsoft.com/office/drawing/2014/main" id="{9169099E-E362-4B3B-9176-1B7CFE57E5C4}"/>
              </a:ext>
            </a:extLst>
          </p:cNvPr>
          <p:cNvSpPr>
            <a:spLocks noGrp="1"/>
          </p:cNvSpPr>
          <p:nvPr>
            <p:ph idx="1"/>
          </p:nvPr>
        </p:nvSpPr>
        <p:spPr>
          <a:xfrm>
            <a:off x="982996" y="1528011"/>
            <a:ext cx="9883556" cy="4395151"/>
          </a:xfrm>
        </p:spPr>
        <p:txBody>
          <a:bodyPr>
            <a:noAutofit/>
          </a:bodyPr>
          <a:lstStyle/>
          <a:p>
            <a:pPr marL="457200" indent="-457200" algn="just">
              <a:buClr>
                <a:schemeClr val="accent1">
                  <a:lumMod val="75000"/>
                </a:schemeClr>
              </a:buClr>
              <a:buSzPct val="100000"/>
              <a:buFont typeface="+mj-lt"/>
              <a:buAutoNum type="arabicPeriod"/>
            </a:pPr>
            <a:r>
              <a:rPr lang="tr-TR" sz="2400" dirty="0">
                <a:latin typeface="Comic Sans MS" panose="030F0702030302020204" pitchFamily="66" charset="0"/>
              </a:rPr>
              <a:t>Satın alındığı andan itibaren tüketimi yapılan su, doğalgaz, kum, çakıl, bahçe toprağı, bahçe gübresi ve benzeri maddeler,</a:t>
            </a:r>
          </a:p>
          <a:p>
            <a:pPr marL="457200" indent="-457200" algn="just">
              <a:buClr>
                <a:schemeClr val="accent1">
                  <a:lumMod val="75000"/>
                </a:schemeClr>
              </a:buClr>
              <a:buSzPct val="100000"/>
              <a:buFont typeface="+mj-lt"/>
              <a:buAutoNum type="arabicPeriod"/>
            </a:pPr>
            <a:r>
              <a:rPr lang="tr-TR" sz="2400" dirty="0">
                <a:latin typeface="Comic Sans MS" panose="030F0702030302020204" pitchFamily="66" charset="0"/>
              </a:rPr>
              <a:t>Tesis, makine, cihaz, taşıt ve iş makineleri ile demirbaşların servislerince yapılan bakım ve onarımlarında kullanılan yedek parçalar ile doğrudan taşıtların depolarına konulan akaryakıt, likit gaz (LPG) ve yağlar,</a:t>
            </a:r>
          </a:p>
          <a:p>
            <a:pPr marL="457200" indent="-457200" algn="just">
              <a:buClr>
                <a:schemeClr val="accent1">
                  <a:lumMod val="75000"/>
                </a:schemeClr>
              </a:buClr>
              <a:buSzPct val="100000"/>
              <a:buFont typeface="+mj-lt"/>
              <a:buAutoNum type="arabicPeriod"/>
            </a:pPr>
            <a:r>
              <a:rPr lang="tr-TR" sz="2400" dirty="0">
                <a:latin typeface="Comic Sans MS" panose="030F0702030302020204" pitchFamily="66" charset="0"/>
              </a:rPr>
              <a:t>Kısa sürede tüketilen mutfak tipi tüpler ve yangın söndürme tüplerine yapılan gaz </a:t>
            </a:r>
            <a:r>
              <a:rPr lang="tr-TR" sz="2400" dirty="0" err="1">
                <a:latin typeface="Comic Sans MS" panose="030F0702030302020204" pitchFamily="66" charset="0"/>
              </a:rPr>
              <a:t>dolumları</a:t>
            </a:r>
            <a:r>
              <a:rPr lang="tr-TR" sz="2400" dirty="0">
                <a:latin typeface="Comic Sans MS" panose="030F0702030302020204" pitchFamily="66" charset="0"/>
              </a:rPr>
              <a:t> ile yazıcı kartuşlarının </a:t>
            </a:r>
            <a:r>
              <a:rPr lang="tr-TR" sz="2400" dirty="0" err="1">
                <a:latin typeface="Comic Sans MS" panose="030F0702030302020204" pitchFamily="66" charset="0"/>
              </a:rPr>
              <a:t>dolumları</a:t>
            </a:r>
            <a:r>
              <a:rPr lang="tr-TR" sz="2400" dirty="0">
                <a:latin typeface="Comic Sans MS" panose="030F0702030302020204" pitchFamily="66" charset="0"/>
              </a:rPr>
              <a:t>,</a:t>
            </a:r>
          </a:p>
          <a:p>
            <a:pPr marL="457200" indent="-457200" algn="just">
              <a:buClr>
                <a:schemeClr val="accent1">
                  <a:lumMod val="75000"/>
                </a:schemeClr>
              </a:buClr>
              <a:buSzPct val="100000"/>
              <a:buFont typeface="+mj-lt"/>
              <a:buAutoNum type="arabicPeriod"/>
            </a:pPr>
            <a:r>
              <a:rPr lang="tr-TR" sz="2400" dirty="0">
                <a:latin typeface="Comic Sans MS" panose="030F0702030302020204" pitchFamily="66" charset="0"/>
              </a:rPr>
              <a:t>Dergi ve gazete gibi süreli yayınlar ile arşivlenme niteliği olmayan kütüphane materyalleri (ciltlenmesi halinde kayıt),</a:t>
            </a:r>
          </a:p>
          <a:p>
            <a:pPr marL="457200" indent="-457200" algn="just">
              <a:buClr>
                <a:schemeClr val="accent1">
                  <a:lumMod val="75000"/>
                </a:schemeClr>
              </a:buClr>
              <a:buSzPct val="100000"/>
              <a:buFont typeface="+mj-lt"/>
              <a:buAutoNum type="arabicPeriod"/>
            </a:pPr>
            <a:r>
              <a:rPr lang="tr-TR" sz="2400" dirty="0">
                <a:latin typeface="Comic Sans MS" panose="030F0702030302020204" pitchFamily="66" charset="0"/>
              </a:rPr>
              <a:t>Bütçenin temsil ve tanıtma giderleri tertibinden makam için alınan yiyecek ve içecekler.</a:t>
            </a:r>
          </a:p>
          <a:p>
            <a:endParaRPr lang="tr-TR" sz="2400" dirty="0"/>
          </a:p>
        </p:txBody>
      </p:sp>
      <p:sp>
        <p:nvSpPr>
          <p:cNvPr id="5" name="Slayt Numarası Yer Tutucusu 4">
            <a:extLst>
              <a:ext uri="{FF2B5EF4-FFF2-40B4-BE49-F238E27FC236}">
                <a16:creationId xmlns:a16="http://schemas.microsoft.com/office/drawing/2014/main" id="{98293C26-C268-41BA-9125-C9C673CF9770}"/>
              </a:ext>
            </a:extLst>
          </p:cNvPr>
          <p:cNvSpPr>
            <a:spLocks noGrp="1"/>
          </p:cNvSpPr>
          <p:nvPr>
            <p:ph type="sldNum" sz="quarter" idx="12"/>
          </p:nvPr>
        </p:nvSpPr>
        <p:spPr/>
        <p:txBody>
          <a:bodyPr/>
          <a:lstStyle/>
          <a:p>
            <a:fld id="{4720E208-8340-4A8D-9E4A-6A27DDFC1402}" type="slidenum">
              <a:rPr lang="tr-TR" smtClean="0"/>
              <a:t>16</a:t>
            </a:fld>
            <a:endParaRPr lang="tr-TR"/>
          </a:p>
        </p:txBody>
      </p:sp>
    </p:spTree>
    <p:extLst>
      <p:ext uri="{BB962C8B-B14F-4D97-AF65-F5344CB8AC3E}">
        <p14:creationId xmlns:p14="http://schemas.microsoft.com/office/powerpoint/2010/main" val="4064576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565ABAE-CB51-493B-B018-94CEC8A170A1}"/>
              </a:ext>
            </a:extLst>
          </p:cNvPr>
          <p:cNvSpPr>
            <a:spLocks noGrp="1"/>
          </p:cNvSpPr>
          <p:nvPr>
            <p:ph type="title"/>
          </p:nvPr>
        </p:nvSpPr>
        <p:spPr/>
        <p:txBody>
          <a:bodyPr>
            <a:normAutofit/>
          </a:bodyPr>
          <a:lstStyle/>
          <a:p>
            <a:pPr marL="571500" indent="-571500">
              <a:buFont typeface="Wingdings" panose="05000000000000000000" pitchFamily="2" charset="2"/>
              <a:buChar char="ü"/>
            </a:pPr>
            <a:r>
              <a:rPr lang="tr-TR" sz="4000" b="1" cap="none" dirty="0">
                <a:solidFill>
                  <a:schemeClr val="bg2">
                    <a:lumMod val="20000"/>
                    <a:lumOff val="80000"/>
                  </a:schemeClr>
                </a:solidFill>
                <a:latin typeface="Comic Sans MS" panose="030F0702030302020204" pitchFamily="66" charset="0"/>
              </a:rPr>
              <a:t>Çıkış İşlemleri</a:t>
            </a:r>
          </a:p>
        </p:txBody>
      </p:sp>
      <p:sp>
        <p:nvSpPr>
          <p:cNvPr id="3" name="İçerik Yer Tutucusu 2">
            <a:extLst>
              <a:ext uri="{FF2B5EF4-FFF2-40B4-BE49-F238E27FC236}">
                <a16:creationId xmlns:a16="http://schemas.microsoft.com/office/drawing/2014/main" id="{03EDAB89-8A27-4625-9C7A-1F1B46A13BC5}"/>
              </a:ext>
            </a:extLst>
          </p:cNvPr>
          <p:cNvSpPr>
            <a:spLocks noGrp="1"/>
          </p:cNvSpPr>
          <p:nvPr>
            <p:ph idx="1"/>
          </p:nvPr>
        </p:nvSpPr>
        <p:spPr>
          <a:xfrm>
            <a:off x="1104293" y="1063416"/>
            <a:ext cx="8946541" cy="5492129"/>
          </a:xfrm>
        </p:spPr>
        <p:txBody>
          <a:bodyPr>
            <a:noAutofit/>
          </a:bodyPr>
          <a:lstStyle/>
          <a:p>
            <a:pPr marL="0" indent="0" algn="just">
              <a:buClr>
                <a:schemeClr val="accent1"/>
              </a:buClr>
              <a:buNone/>
            </a:pPr>
            <a:r>
              <a:rPr lang="tr-TR" sz="2500" dirty="0">
                <a:latin typeface="Comic Sans MS" panose="030F0702030302020204" pitchFamily="66" charset="0"/>
              </a:rPr>
              <a:t>	Taşınırlar;</a:t>
            </a:r>
          </a:p>
          <a:p>
            <a:pPr algn="just">
              <a:buClr>
                <a:schemeClr val="accent1"/>
              </a:buClr>
              <a:buFont typeface="Wingdings" panose="05000000000000000000" pitchFamily="2" charset="2"/>
              <a:buChar char="q"/>
            </a:pPr>
            <a:r>
              <a:rPr lang="tr-TR" sz="2500" dirty="0">
                <a:latin typeface="Comic Sans MS" panose="030F0702030302020204" pitchFamily="66" charset="0"/>
              </a:rPr>
              <a:t>Tüketime verildiğinde, </a:t>
            </a:r>
          </a:p>
          <a:p>
            <a:pPr algn="just">
              <a:buClr>
                <a:schemeClr val="accent1"/>
              </a:buClr>
              <a:buFont typeface="Wingdings" panose="05000000000000000000" pitchFamily="2" charset="2"/>
              <a:buChar char="q"/>
            </a:pPr>
            <a:r>
              <a:rPr lang="tr-TR" sz="2500" dirty="0">
                <a:latin typeface="Comic Sans MS" panose="030F0702030302020204" pitchFamily="66" charset="0"/>
              </a:rPr>
              <a:t>Satıldığında, </a:t>
            </a:r>
          </a:p>
          <a:p>
            <a:pPr algn="just">
              <a:buClr>
                <a:schemeClr val="accent1"/>
              </a:buClr>
              <a:buFont typeface="Wingdings" panose="05000000000000000000" pitchFamily="2" charset="2"/>
              <a:buChar char="q"/>
            </a:pPr>
            <a:r>
              <a:rPr lang="tr-TR" sz="2500" dirty="0">
                <a:latin typeface="Comic Sans MS" panose="030F0702030302020204" pitchFamily="66" charset="0"/>
              </a:rPr>
              <a:t>Başka harcama birimlerine devredildiğinde, </a:t>
            </a:r>
          </a:p>
          <a:p>
            <a:pPr algn="just">
              <a:buClr>
                <a:schemeClr val="accent1"/>
              </a:buClr>
              <a:buFont typeface="Wingdings" panose="05000000000000000000" pitchFamily="2" charset="2"/>
              <a:buChar char="q"/>
            </a:pPr>
            <a:r>
              <a:rPr lang="tr-TR" sz="2500" dirty="0">
                <a:latin typeface="Comic Sans MS" panose="030F0702030302020204" pitchFamily="66" charset="0"/>
              </a:rPr>
              <a:t>Bağışlandığında,</a:t>
            </a:r>
          </a:p>
          <a:p>
            <a:pPr algn="just">
              <a:buClr>
                <a:schemeClr val="accent1"/>
              </a:buClr>
              <a:buFont typeface="Wingdings" panose="05000000000000000000" pitchFamily="2" charset="2"/>
              <a:buChar char="q"/>
            </a:pPr>
            <a:r>
              <a:rPr lang="tr-TR" sz="2500" dirty="0">
                <a:latin typeface="Comic Sans MS" panose="030F0702030302020204" pitchFamily="66" charset="0"/>
              </a:rPr>
              <a:t>Çeşitli nedenlerle kullanılamaz hale geldiğinde, </a:t>
            </a:r>
          </a:p>
          <a:p>
            <a:pPr algn="just">
              <a:buClr>
                <a:schemeClr val="accent1"/>
              </a:buClr>
              <a:buFont typeface="Wingdings" panose="05000000000000000000" pitchFamily="2" charset="2"/>
              <a:buChar char="q"/>
            </a:pPr>
            <a:r>
              <a:rPr lang="tr-TR" sz="2500" dirty="0">
                <a:latin typeface="Comic Sans MS" panose="030F0702030302020204" pitchFamily="66" charset="0"/>
              </a:rPr>
              <a:t>Hurdaya ayrıldığında,</a:t>
            </a:r>
          </a:p>
          <a:p>
            <a:pPr algn="just">
              <a:buClr>
                <a:schemeClr val="accent1"/>
              </a:buClr>
              <a:buFont typeface="Wingdings" panose="05000000000000000000" pitchFamily="2" charset="2"/>
              <a:buChar char="q"/>
            </a:pPr>
            <a:r>
              <a:rPr lang="tr-TR" sz="2500" dirty="0">
                <a:latin typeface="Comic Sans MS" panose="030F0702030302020204" pitchFamily="66" charset="0"/>
              </a:rPr>
              <a:t>Kaybolma, çalınma,</a:t>
            </a:r>
          </a:p>
          <a:p>
            <a:pPr algn="just">
              <a:buClr>
                <a:schemeClr val="accent1"/>
              </a:buClr>
              <a:buFont typeface="Wingdings" panose="05000000000000000000" pitchFamily="2" charset="2"/>
              <a:buChar char="q"/>
            </a:pPr>
            <a:r>
              <a:rPr lang="tr-TR" sz="2500" dirty="0">
                <a:latin typeface="Comic Sans MS" panose="030F0702030302020204" pitchFamily="66" charset="0"/>
              </a:rPr>
              <a:t>Canlı taşınırın ölümü gibi yok olma hallerinde çıkış kaydedilir.</a:t>
            </a:r>
          </a:p>
          <a:p>
            <a:pPr>
              <a:buFont typeface="Wingdings" panose="05000000000000000000" pitchFamily="2" charset="2"/>
              <a:buChar char="ü"/>
            </a:pPr>
            <a:endParaRPr lang="tr-TR" sz="2000" dirty="0"/>
          </a:p>
        </p:txBody>
      </p:sp>
      <p:sp>
        <p:nvSpPr>
          <p:cNvPr id="5" name="Slayt Numarası Yer Tutucusu 4">
            <a:extLst>
              <a:ext uri="{FF2B5EF4-FFF2-40B4-BE49-F238E27FC236}">
                <a16:creationId xmlns:a16="http://schemas.microsoft.com/office/drawing/2014/main" id="{BF90915C-3F54-4973-8683-473EAA32EB68}"/>
              </a:ext>
            </a:extLst>
          </p:cNvPr>
          <p:cNvSpPr>
            <a:spLocks noGrp="1"/>
          </p:cNvSpPr>
          <p:nvPr>
            <p:ph type="sldNum" sz="quarter" idx="12"/>
          </p:nvPr>
        </p:nvSpPr>
        <p:spPr/>
        <p:txBody>
          <a:bodyPr/>
          <a:lstStyle/>
          <a:p>
            <a:fld id="{4720E208-8340-4A8D-9E4A-6A27DDFC1402}" type="slidenum">
              <a:rPr lang="tr-TR" smtClean="0"/>
              <a:t>17</a:t>
            </a:fld>
            <a:endParaRPr lang="tr-TR"/>
          </a:p>
        </p:txBody>
      </p:sp>
    </p:spTree>
    <p:extLst>
      <p:ext uri="{BB962C8B-B14F-4D97-AF65-F5344CB8AC3E}">
        <p14:creationId xmlns:p14="http://schemas.microsoft.com/office/powerpoint/2010/main" val="1700899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D1C6874-6F23-4452-892C-F636A4BDB831}"/>
              </a:ext>
            </a:extLst>
          </p:cNvPr>
          <p:cNvSpPr>
            <a:spLocks noGrp="1"/>
          </p:cNvSpPr>
          <p:nvPr>
            <p:ph type="title"/>
          </p:nvPr>
        </p:nvSpPr>
        <p:spPr>
          <a:xfrm>
            <a:off x="940723" y="295729"/>
            <a:ext cx="9612506" cy="586613"/>
          </a:xfrm>
        </p:spPr>
        <p:txBody>
          <a:bodyPr>
            <a:noAutofit/>
          </a:bodyPr>
          <a:lstStyle/>
          <a:p>
            <a:pPr marL="571500" indent="-571500">
              <a:buFont typeface="Wingdings" panose="05000000000000000000" pitchFamily="2" charset="2"/>
              <a:buChar char="ü"/>
            </a:pPr>
            <a:r>
              <a:rPr lang="tr-TR" sz="4000" b="1" cap="none" dirty="0">
                <a:solidFill>
                  <a:schemeClr val="bg2">
                    <a:lumMod val="20000"/>
                    <a:lumOff val="80000"/>
                  </a:schemeClr>
                </a:solidFill>
                <a:latin typeface="Comic Sans MS" panose="030F0702030302020204" pitchFamily="66" charset="0"/>
              </a:rPr>
              <a:t>Tüketim Suretiyle Çıkış</a:t>
            </a:r>
            <a:endParaRPr lang="tr-TR" sz="4000" cap="none" dirty="0">
              <a:solidFill>
                <a:schemeClr val="bg2">
                  <a:lumMod val="20000"/>
                  <a:lumOff val="80000"/>
                </a:schemeClr>
              </a:solidFill>
            </a:endParaRPr>
          </a:p>
        </p:txBody>
      </p:sp>
      <p:sp>
        <p:nvSpPr>
          <p:cNvPr id="3" name="İçerik Yer Tutucusu 2">
            <a:extLst>
              <a:ext uri="{FF2B5EF4-FFF2-40B4-BE49-F238E27FC236}">
                <a16:creationId xmlns:a16="http://schemas.microsoft.com/office/drawing/2014/main" id="{DF3292D9-27ED-42E9-8C29-33EC659C200E}"/>
              </a:ext>
            </a:extLst>
          </p:cNvPr>
          <p:cNvSpPr>
            <a:spLocks noGrp="1"/>
          </p:cNvSpPr>
          <p:nvPr>
            <p:ph idx="1"/>
          </p:nvPr>
        </p:nvSpPr>
        <p:spPr>
          <a:xfrm>
            <a:off x="1141411" y="1036320"/>
            <a:ext cx="9905999" cy="5350412"/>
          </a:xfrm>
        </p:spPr>
        <p:txBody>
          <a:bodyPr>
            <a:noAutofit/>
          </a:bodyPr>
          <a:lstStyle/>
          <a:p>
            <a:pPr algn="just">
              <a:buClr>
                <a:schemeClr val="accent1"/>
              </a:buClr>
              <a:buFont typeface="Wingdings" panose="05000000000000000000" pitchFamily="2" charset="2"/>
              <a:buChar char="q"/>
            </a:pPr>
            <a:r>
              <a:rPr lang="tr-TR" sz="2500" dirty="0">
                <a:latin typeface="Comic Sans MS" panose="030F0702030302020204" pitchFamily="66" charset="0"/>
              </a:rPr>
              <a:t>Tüketim malzemeleri, </a:t>
            </a:r>
            <a:r>
              <a:rPr lang="tr-TR" sz="2500" dirty="0">
                <a:solidFill>
                  <a:srgbClr val="FFFF00"/>
                </a:solidFill>
                <a:latin typeface="Comic Sans MS" panose="030F0702030302020204" pitchFamily="66" charset="0"/>
              </a:rPr>
              <a:t>Taşınır İstek Belgesi</a:t>
            </a:r>
            <a:r>
              <a:rPr lang="tr-TR" sz="2500" dirty="0">
                <a:latin typeface="Comic Sans MS" panose="030F0702030302020204" pitchFamily="66" charset="0"/>
              </a:rPr>
              <a:t> karşılığında düzenlenecek Taşınır İşlem Fişi ile çıkış kaydedilir. </a:t>
            </a:r>
          </a:p>
          <a:p>
            <a:pPr algn="just">
              <a:buClr>
                <a:schemeClr val="accent1"/>
              </a:buClr>
              <a:buFont typeface="Wingdings" panose="05000000000000000000" pitchFamily="2" charset="2"/>
              <a:buChar char="q"/>
            </a:pPr>
            <a:r>
              <a:rPr lang="tr-TR" sz="2500" dirty="0">
                <a:solidFill>
                  <a:srgbClr val="FFFF00"/>
                </a:solidFill>
                <a:latin typeface="Comic Sans MS" panose="030F0702030302020204" pitchFamily="66" charset="0"/>
              </a:rPr>
              <a:t>Taşınır İşlem Fişi</a:t>
            </a:r>
            <a:r>
              <a:rPr lang="tr-TR" sz="2500" dirty="0">
                <a:latin typeface="Comic Sans MS" panose="030F0702030302020204" pitchFamily="66" charset="0"/>
              </a:rPr>
              <a:t> düzenlenmeden hiçbir şekilde tüketim malzemesi çıkışı yapılamaz. </a:t>
            </a:r>
          </a:p>
          <a:p>
            <a:pPr algn="just">
              <a:buClr>
                <a:schemeClr val="accent1"/>
              </a:buClr>
              <a:buFont typeface="Wingdings" panose="05000000000000000000" pitchFamily="2" charset="2"/>
              <a:buChar char="q"/>
            </a:pPr>
            <a:r>
              <a:rPr lang="tr-TR" sz="2500" dirty="0">
                <a:latin typeface="Comic Sans MS" panose="030F0702030302020204" pitchFamily="66" charset="0"/>
              </a:rPr>
              <a:t>Tüketim çıkışı için Taşınır İstek Belgesi</a:t>
            </a:r>
          </a:p>
          <a:p>
            <a:pPr marL="0" indent="0" algn="just">
              <a:buClr>
                <a:schemeClr val="accent1"/>
              </a:buClr>
              <a:buNone/>
            </a:pPr>
            <a:r>
              <a:rPr lang="tr-TR" sz="2500" dirty="0">
                <a:latin typeface="Comic Sans MS" panose="030F0702030302020204" pitchFamily="66" charset="0"/>
              </a:rPr>
              <a:t>oluşturulmalıdır.</a:t>
            </a:r>
          </a:p>
          <a:p>
            <a:pPr marL="0" indent="0" algn="just">
              <a:buClr>
                <a:schemeClr val="accent1"/>
              </a:buClr>
              <a:buNone/>
            </a:pPr>
            <a:endParaRPr lang="tr-TR" sz="2500" dirty="0">
              <a:latin typeface="Comic Sans MS" panose="030F0702030302020204" pitchFamily="66" charset="0"/>
            </a:endParaRPr>
          </a:p>
          <a:p>
            <a:pPr algn="just">
              <a:buClr>
                <a:schemeClr val="accent1"/>
              </a:buClr>
              <a:buFont typeface="Wingdings" panose="05000000000000000000" pitchFamily="2" charset="2"/>
              <a:buChar char="q"/>
            </a:pPr>
            <a:r>
              <a:rPr lang="tr-TR" sz="2500" dirty="0">
                <a:latin typeface="Comic Sans MS" panose="030F0702030302020204" pitchFamily="66" charset="0"/>
              </a:rPr>
              <a:t>Tüketim malzemelerinin çıkışları için düzenlenen Taşınır İşlem Fişleri muhasebe birimine gönderilmez. Bunların yerine, </a:t>
            </a:r>
            <a:r>
              <a:rPr lang="tr-TR" sz="2500" dirty="0">
                <a:solidFill>
                  <a:srgbClr val="FFFF00"/>
                </a:solidFill>
                <a:latin typeface="Comic Sans MS" panose="030F0702030302020204" pitchFamily="66" charset="0"/>
              </a:rPr>
              <a:t>üç aylık dönemler itibarıyla </a:t>
            </a:r>
            <a:r>
              <a:rPr lang="tr-TR" sz="2500" dirty="0">
                <a:latin typeface="Comic Sans MS" panose="030F0702030302020204" pitchFamily="66" charset="0"/>
              </a:rPr>
              <a:t>kullanılmış tüketim malzemelerine ait tüketim çıkış raporu, </a:t>
            </a:r>
            <a:r>
              <a:rPr lang="tr-TR" sz="2500" dirty="0">
                <a:solidFill>
                  <a:srgbClr val="FFFF00"/>
                </a:solidFill>
                <a:latin typeface="Comic Sans MS" panose="030F0702030302020204" pitchFamily="66" charset="0"/>
              </a:rPr>
              <a:t>en geç ilgili dönemin son iş günü mesai bitimine kadar </a:t>
            </a:r>
            <a:r>
              <a:rPr lang="tr-TR" sz="2500" dirty="0">
                <a:latin typeface="Comic Sans MS" panose="030F0702030302020204" pitchFamily="66" charset="0"/>
              </a:rPr>
              <a:t>muhasebe birimine gönderilir.</a:t>
            </a:r>
          </a:p>
        </p:txBody>
      </p:sp>
      <p:sp>
        <p:nvSpPr>
          <p:cNvPr id="5" name="Slayt Numarası Yer Tutucusu 4">
            <a:extLst>
              <a:ext uri="{FF2B5EF4-FFF2-40B4-BE49-F238E27FC236}">
                <a16:creationId xmlns:a16="http://schemas.microsoft.com/office/drawing/2014/main" id="{359B1215-930A-4C53-8E2D-73F197A4A72B}"/>
              </a:ext>
            </a:extLst>
          </p:cNvPr>
          <p:cNvSpPr>
            <a:spLocks noGrp="1"/>
          </p:cNvSpPr>
          <p:nvPr>
            <p:ph type="sldNum" sz="quarter" idx="12"/>
          </p:nvPr>
        </p:nvSpPr>
        <p:spPr/>
        <p:txBody>
          <a:bodyPr/>
          <a:lstStyle/>
          <a:p>
            <a:fld id="{4720E208-8340-4A8D-9E4A-6A27DDFC1402}" type="slidenum">
              <a:rPr lang="tr-TR" smtClean="0"/>
              <a:t>18</a:t>
            </a:fld>
            <a:endParaRPr lang="tr-TR"/>
          </a:p>
        </p:txBody>
      </p:sp>
      <p:sp>
        <p:nvSpPr>
          <p:cNvPr id="4" name="Oval 3">
            <a:extLst>
              <a:ext uri="{FF2B5EF4-FFF2-40B4-BE49-F238E27FC236}">
                <a16:creationId xmlns:a16="http://schemas.microsoft.com/office/drawing/2014/main" id="{8AD4E09C-7D0D-4C76-8018-B749622E26B5}"/>
              </a:ext>
            </a:extLst>
          </p:cNvPr>
          <p:cNvSpPr/>
          <p:nvPr/>
        </p:nvSpPr>
        <p:spPr>
          <a:xfrm>
            <a:off x="7657095" y="2345660"/>
            <a:ext cx="3390314" cy="19589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latin typeface="Comic Sans MS" panose="030F0702030302020204" pitchFamily="66" charset="0"/>
              </a:rPr>
              <a:t>Yıl içerisinde dönemsel olarak tüketim malzemelerinin çıkışının yapılmadığı</a:t>
            </a:r>
          </a:p>
          <a:p>
            <a:pPr algn="ctr"/>
            <a:endParaRPr lang="tr-TR" dirty="0"/>
          </a:p>
        </p:txBody>
      </p:sp>
      <p:sp>
        <p:nvSpPr>
          <p:cNvPr id="15" name="Ok: Aşağı 14">
            <a:extLst>
              <a:ext uri="{FF2B5EF4-FFF2-40B4-BE49-F238E27FC236}">
                <a16:creationId xmlns:a16="http://schemas.microsoft.com/office/drawing/2014/main" id="{6F5DC531-59C8-4223-A198-DCDE22B67EC1}"/>
              </a:ext>
            </a:extLst>
          </p:cNvPr>
          <p:cNvSpPr/>
          <p:nvPr/>
        </p:nvSpPr>
        <p:spPr>
          <a:xfrm rot="5400000">
            <a:off x="11396948" y="4377171"/>
            <a:ext cx="281388" cy="980467"/>
          </a:xfrm>
          <a:prstGeom prst="downArrow">
            <a:avLst>
              <a:gd name="adj1" fmla="val 55686"/>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19" name="Düz Bağlayıcı 18">
            <a:extLst>
              <a:ext uri="{FF2B5EF4-FFF2-40B4-BE49-F238E27FC236}">
                <a16:creationId xmlns:a16="http://schemas.microsoft.com/office/drawing/2014/main" id="{3C4DEF6B-E6C5-4C76-B76A-33F24B682320}"/>
              </a:ext>
            </a:extLst>
          </p:cNvPr>
          <p:cNvCxnSpPr>
            <a:cxnSpLocks/>
          </p:cNvCxnSpPr>
          <p:nvPr/>
        </p:nvCxnSpPr>
        <p:spPr>
          <a:xfrm>
            <a:off x="10827909" y="3748920"/>
            <a:ext cx="1153550" cy="1111331"/>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Metin kutusu 7">
            <a:extLst>
              <a:ext uri="{FF2B5EF4-FFF2-40B4-BE49-F238E27FC236}">
                <a16:creationId xmlns:a16="http://schemas.microsoft.com/office/drawing/2014/main" id="{54A4FD1E-A603-4870-ACC2-17FF23056253}"/>
              </a:ext>
            </a:extLst>
          </p:cNvPr>
          <p:cNvSpPr txBox="1"/>
          <p:nvPr/>
        </p:nvSpPr>
        <p:spPr>
          <a:xfrm rot="2617179">
            <a:off x="10623243" y="3679473"/>
            <a:ext cx="1828800" cy="646331"/>
          </a:xfrm>
          <a:prstGeom prst="rect">
            <a:avLst/>
          </a:prstGeom>
          <a:noFill/>
        </p:spPr>
        <p:txBody>
          <a:bodyPr wrap="square" rtlCol="0">
            <a:spAutoFit/>
          </a:bodyPr>
          <a:lstStyle/>
          <a:p>
            <a:pPr algn="ctr"/>
            <a:r>
              <a:rPr lang="tr-TR" b="1" dirty="0">
                <a:latin typeface="Comic Sans MS" panose="030F0702030302020204" pitchFamily="66" charset="0"/>
              </a:rPr>
              <a:t>İç Denetim Raporu</a:t>
            </a:r>
          </a:p>
        </p:txBody>
      </p:sp>
    </p:spTree>
    <p:extLst>
      <p:ext uri="{BB962C8B-B14F-4D97-AF65-F5344CB8AC3E}">
        <p14:creationId xmlns:p14="http://schemas.microsoft.com/office/powerpoint/2010/main" val="3565831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7679B17C-81EB-4845-9891-5991792B2AC8}"/>
              </a:ext>
            </a:extLst>
          </p:cNvPr>
          <p:cNvSpPr>
            <a:spLocks noGrp="1"/>
          </p:cNvSpPr>
          <p:nvPr>
            <p:ph type="title"/>
          </p:nvPr>
        </p:nvSpPr>
        <p:spPr>
          <a:xfrm>
            <a:off x="1288742" y="294461"/>
            <a:ext cx="9905998" cy="1478570"/>
          </a:xfrm>
        </p:spPr>
        <p:txBody>
          <a:bodyPr>
            <a:normAutofit/>
          </a:bodyPr>
          <a:lstStyle/>
          <a:p>
            <a:pPr marL="457200" indent="-457200">
              <a:buFont typeface="Wingdings" panose="05000000000000000000" pitchFamily="2" charset="2"/>
              <a:buChar char="ü"/>
            </a:pPr>
            <a:r>
              <a:rPr lang="tr-TR" sz="4000" b="1" cap="none" dirty="0">
                <a:solidFill>
                  <a:schemeClr val="bg2">
                    <a:lumMod val="20000"/>
                    <a:lumOff val="80000"/>
                  </a:schemeClr>
                </a:solidFill>
                <a:latin typeface="Comic Sans MS" panose="030F0702030302020204" pitchFamily="66" charset="0"/>
              </a:rPr>
              <a:t>Dayanıklı Taşınırların Kullanıma Verilmesi</a:t>
            </a:r>
            <a:endParaRPr lang="tr-TR" sz="4000" dirty="0">
              <a:solidFill>
                <a:schemeClr val="bg2">
                  <a:lumMod val="20000"/>
                  <a:lumOff val="80000"/>
                </a:schemeClr>
              </a:solidFill>
            </a:endParaRPr>
          </a:p>
        </p:txBody>
      </p:sp>
      <p:sp>
        <p:nvSpPr>
          <p:cNvPr id="3" name="İçerik Yer Tutucusu 2">
            <a:extLst>
              <a:ext uri="{FF2B5EF4-FFF2-40B4-BE49-F238E27FC236}">
                <a16:creationId xmlns:a16="http://schemas.microsoft.com/office/drawing/2014/main" id="{859BAA11-82F4-46FE-A5B6-068866021911}"/>
              </a:ext>
            </a:extLst>
          </p:cNvPr>
          <p:cNvSpPr>
            <a:spLocks noGrp="1"/>
          </p:cNvSpPr>
          <p:nvPr>
            <p:ph idx="1"/>
          </p:nvPr>
        </p:nvSpPr>
        <p:spPr>
          <a:xfrm>
            <a:off x="1143000" y="1582310"/>
            <a:ext cx="9905999" cy="4979961"/>
          </a:xfrm>
        </p:spPr>
        <p:txBody>
          <a:bodyPr>
            <a:noAutofit/>
          </a:bodyPr>
          <a:lstStyle/>
          <a:p>
            <a:pPr algn="just">
              <a:buClr>
                <a:schemeClr val="accent1">
                  <a:lumMod val="75000"/>
                </a:schemeClr>
              </a:buClr>
              <a:buFont typeface="Wingdings" panose="05000000000000000000" pitchFamily="2" charset="2"/>
              <a:buChar char="q"/>
            </a:pPr>
            <a:r>
              <a:rPr lang="tr-TR" sz="2500" dirty="0">
                <a:latin typeface="Comic Sans MS" panose="030F0702030302020204" pitchFamily="66" charset="0"/>
              </a:rPr>
              <a:t>Taşınırlar; oda, büro, bölüm, geçit, salon, atölye, garaj ve servis gibi ortak kullanım alanlarına </a:t>
            </a:r>
            <a:r>
              <a:rPr lang="tr-TR" sz="2500" dirty="0">
                <a:solidFill>
                  <a:srgbClr val="FFFF00"/>
                </a:solidFill>
                <a:latin typeface="Comic Sans MS" panose="030F0702030302020204" pitchFamily="66" charset="0"/>
              </a:rPr>
              <a:t>Dayanıklı Taşınırlar Listesi </a:t>
            </a:r>
            <a:r>
              <a:rPr lang="tr-TR" sz="2500" dirty="0">
                <a:latin typeface="Comic Sans MS" panose="030F0702030302020204" pitchFamily="66" charset="0"/>
              </a:rPr>
              <a:t>düzenlenmek ve istek yapan birim yetkilisinin ve/veya varsa ortak kullanım alanı sorumlusunun imzası alınmak suretiyle verilir.</a:t>
            </a:r>
          </a:p>
          <a:p>
            <a:pPr algn="just">
              <a:buClr>
                <a:schemeClr val="accent1">
                  <a:lumMod val="75000"/>
                </a:schemeClr>
              </a:buClr>
              <a:buFont typeface="Wingdings" panose="05000000000000000000" pitchFamily="2" charset="2"/>
              <a:buChar char="q"/>
            </a:pPr>
            <a:r>
              <a:rPr lang="tr-TR" sz="2500" dirty="0">
                <a:solidFill>
                  <a:srgbClr val="FFFF00"/>
                </a:solidFill>
                <a:latin typeface="Comic Sans MS" panose="030F0702030302020204" pitchFamily="66" charset="0"/>
              </a:rPr>
              <a:t>Ortak kullanım alanlarında </a:t>
            </a:r>
            <a:r>
              <a:rPr lang="tr-TR" sz="2500" dirty="0">
                <a:latin typeface="Comic Sans MS" panose="030F0702030302020204" pitchFamily="66" charset="0"/>
              </a:rPr>
              <a:t>bulunan taşınırlar, buralarda asılı </a:t>
            </a:r>
            <a:r>
              <a:rPr lang="tr-TR" sz="2500" dirty="0">
                <a:solidFill>
                  <a:srgbClr val="FFFF00"/>
                </a:solidFill>
                <a:latin typeface="Comic Sans MS" panose="030F0702030302020204" pitchFamily="66" charset="0"/>
              </a:rPr>
              <a:t>Dayanıklı Taşınırlar Listesinde </a:t>
            </a:r>
            <a:r>
              <a:rPr lang="tr-TR" sz="2500" dirty="0">
                <a:latin typeface="Comic Sans MS" panose="030F0702030302020204" pitchFamily="66" charset="0"/>
              </a:rPr>
              <a:t>gösterilen miktarlar esas alınarak sayılmak ve listedeki ilgili bölüm imzalanmak suretiyle yeni sorumluya devir ve teslim edilir.</a:t>
            </a:r>
          </a:p>
          <a:p>
            <a:pPr algn="just">
              <a:buClr>
                <a:schemeClr val="accent1">
                  <a:lumMod val="75000"/>
                </a:schemeClr>
              </a:buClr>
              <a:buFont typeface="Wingdings" panose="05000000000000000000" pitchFamily="2" charset="2"/>
              <a:buChar char="q"/>
            </a:pPr>
            <a:r>
              <a:rPr lang="tr-TR" sz="2500" dirty="0">
                <a:latin typeface="Comic Sans MS" panose="030F0702030302020204" pitchFamily="66" charset="0"/>
              </a:rPr>
              <a:t>Dayanıklı taşınırlar </a:t>
            </a:r>
            <a:r>
              <a:rPr lang="tr-TR" sz="2500" dirty="0">
                <a:solidFill>
                  <a:srgbClr val="FFFF00"/>
                </a:solidFill>
                <a:latin typeface="Comic Sans MS" panose="030F0702030302020204" pitchFamily="66" charset="0"/>
              </a:rPr>
              <a:t>Taşınır İstek Belgesi </a:t>
            </a:r>
            <a:r>
              <a:rPr lang="tr-TR" sz="2500" dirty="0">
                <a:latin typeface="Comic Sans MS" panose="030F0702030302020204" pitchFamily="66" charset="0"/>
              </a:rPr>
              <a:t>düzenlenmek suretiyle talep edilir ve </a:t>
            </a:r>
            <a:r>
              <a:rPr lang="tr-TR" sz="2500" dirty="0">
                <a:solidFill>
                  <a:srgbClr val="FFFF00"/>
                </a:solidFill>
                <a:latin typeface="Comic Sans MS" panose="030F0702030302020204" pitchFamily="66" charset="0"/>
              </a:rPr>
              <a:t>Taşınır Teslim Belgesi </a:t>
            </a:r>
            <a:r>
              <a:rPr lang="tr-TR" sz="2500" dirty="0">
                <a:latin typeface="Comic Sans MS" panose="030F0702030302020204" pitchFamily="66" charset="0"/>
              </a:rPr>
              <a:t>düzenlenerek kullanıma verilir.</a:t>
            </a:r>
          </a:p>
          <a:p>
            <a:pPr algn="just">
              <a:buFont typeface="Wingdings" panose="05000000000000000000" pitchFamily="2" charset="2"/>
              <a:buChar char="Ø"/>
            </a:pPr>
            <a:endParaRPr lang="tr-TR" sz="2200" dirty="0">
              <a:highlight>
                <a:srgbClr val="808080"/>
              </a:highlight>
              <a:latin typeface="Comic Sans MS" panose="030F0702030302020204" pitchFamily="66" charset="0"/>
            </a:endParaRPr>
          </a:p>
        </p:txBody>
      </p:sp>
      <p:sp>
        <p:nvSpPr>
          <p:cNvPr id="7" name="Slayt Numarası Yer Tutucusu 6">
            <a:extLst>
              <a:ext uri="{FF2B5EF4-FFF2-40B4-BE49-F238E27FC236}">
                <a16:creationId xmlns:a16="http://schemas.microsoft.com/office/drawing/2014/main" id="{BA3DBC21-2CC4-4BB5-9F53-2F99AB5D8336}"/>
              </a:ext>
            </a:extLst>
          </p:cNvPr>
          <p:cNvSpPr>
            <a:spLocks noGrp="1"/>
          </p:cNvSpPr>
          <p:nvPr>
            <p:ph type="sldNum" sz="quarter" idx="12"/>
          </p:nvPr>
        </p:nvSpPr>
        <p:spPr/>
        <p:txBody>
          <a:bodyPr/>
          <a:lstStyle/>
          <a:p>
            <a:fld id="{4720E208-8340-4A8D-9E4A-6A27DDFC1402}" type="slidenum">
              <a:rPr lang="tr-TR" smtClean="0"/>
              <a:t>19</a:t>
            </a:fld>
            <a:endParaRPr lang="tr-TR"/>
          </a:p>
        </p:txBody>
      </p:sp>
      <p:sp>
        <p:nvSpPr>
          <p:cNvPr id="6" name="Unvan 3">
            <a:extLst>
              <a:ext uri="{FF2B5EF4-FFF2-40B4-BE49-F238E27FC236}">
                <a16:creationId xmlns:a16="http://schemas.microsoft.com/office/drawing/2014/main" id="{602A1275-D6F6-4E6D-BB0A-09598E774AD7}"/>
              </a:ext>
            </a:extLst>
          </p:cNvPr>
          <p:cNvSpPr txBox="1">
            <a:spLocks/>
          </p:cNvSpPr>
          <p:nvPr/>
        </p:nvSpPr>
        <p:spPr>
          <a:xfrm>
            <a:off x="6241741" y="618518"/>
            <a:ext cx="4367075" cy="83045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endParaRPr lang="tr-TR" sz="2800" dirty="0">
              <a:latin typeface="Comic Sans MS" panose="030F0702030302020204" pitchFamily="66" charset="0"/>
            </a:endParaRPr>
          </a:p>
        </p:txBody>
      </p:sp>
    </p:spTree>
    <p:extLst>
      <p:ext uri="{BB962C8B-B14F-4D97-AF65-F5344CB8AC3E}">
        <p14:creationId xmlns:p14="http://schemas.microsoft.com/office/powerpoint/2010/main" val="4176909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1EA9A3B-0BFA-4569-AA05-A768DA5EF4DD}"/>
              </a:ext>
            </a:extLst>
          </p:cNvPr>
          <p:cNvSpPr>
            <a:spLocks noGrp="1"/>
          </p:cNvSpPr>
          <p:nvPr>
            <p:ph type="title"/>
          </p:nvPr>
        </p:nvSpPr>
        <p:spPr>
          <a:xfrm>
            <a:off x="947817" y="295729"/>
            <a:ext cx="9404723" cy="1400530"/>
          </a:xfrm>
        </p:spPr>
        <p:txBody>
          <a:bodyPr/>
          <a:lstStyle/>
          <a:p>
            <a:pPr marL="571500" indent="-571500">
              <a:buFont typeface="Wingdings" panose="05000000000000000000" pitchFamily="2" charset="2"/>
              <a:buChar char="ü"/>
            </a:pPr>
            <a:r>
              <a:rPr lang="tr-TR" sz="4000" b="1" dirty="0">
                <a:solidFill>
                  <a:schemeClr val="bg2">
                    <a:lumMod val="20000"/>
                    <a:lumOff val="80000"/>
                  </a:schemeClr>
                </a:solidFill>
                <a:latin typeface="Comic Sans MS" panose="030F0702030302020204" pitchFamily="66" charset="0"/>
              </a:rPr>
              <a:t>Taşınır kayıt yetkilileri ve taşınır kontrol yetkilileri görevlendirilmesi</a:t>
            </a:r>
            <a:br>
              <a:rPr lang="tr-TR" sz="4000" dirty="0">
                <a:solidFill>
                  <a:schemeClr val="accent1">
                    <a:lumMod val="75000"/>
                  </a:schemeClr>
                </a:solidFill>
                <a:latin typeface="Comic Sans MS" panose="030F0702030302020204" pitchFamily="66" charset="0"/>
              </a:rPr>
            </a:br>
            <a:br>
              <a:rPr lang="tr-TR" sz="4000" dirty="0">
                <a:solidFill>
                  <a:schemeClr val="accent1">
                    <a:lumMod val="75000"/>
                  </a:schemeClr>
                </a:solidFill>
                <a:latin typeface="Comic Sans MS" panose="030F0702030302020204" pitchFamily="66" charset="0"/>
              </a:rPr>
            </a:br>
            <a:endParaRPr lang="tr-TR" sz="4000" dirty="0">
              <a:solidFill>
                <a:schemeClr val="accent1">
                  <a:lumMod val="75000"/>
                </a:schemeClr>
              </a:solidFill>
            </a:endParaRPr>
          </a:p>
        </p:txBody>
      </p:sp>
      <p:sp>
        <p:nvSpPr>
          <p:cNvPr id="3" name="İçerik Yer Tutucusu 2">
            <a:extLst>
              <a:ext uri="{FF2B5EF4-FFF2-40B4-BE49-F238E27FC236}">
                <a16:creationId xmlns:a16="http://schemas.microsoft.com/office/drawing/2014/main" id="{7694F53D-6F8F-4BE3-B51C-C9A32AA4B9AB}"/>
              </a:ext>
            </a:extLst>
          </p:cNvPr>
          <p:cNvSpPr>
            <a:spLocks noGrp="1"/>
          </p:cNvSpPr>
          <p:nvPr>
            <p:ph idx="1"/>
          </p:nvPr>
        </p:nvSpPr>
        <p:spPr>
          <a:xfrm>
            <a:off x="1032291" y="2080101"/>
            <a:ext cx="8946541" cy="4338453"/>
          </a:xfrm>
        </p:spPr>
        <p:txBody>
          <a:bodyPr>
            <a:normAutofit fontScale="77500" lnSpcReduction="20000"/>
          </a:bodyPr>
          <a:lstStyle/>
          <a:p>
            <a:pPr algn="just">
              <a:buClr>
                <a:srgbClr val="C00000"/>
              </a:buClr>
              <a:buFont typeface="Wingdings" panose="05000000000000000000" pitchFamily="2" charset="2"/>
              <a:buChar char="q"/>
            </a:pPr>
            <a:r>
              <a:rPr lang="tr-TR" sz="2800" b="1" dirty="0">
                <a:solidFill>
                  <a:srgbClr val="FFFF00"/>
                </a:solidFill>
                <a:latin typeface="Comic Sans MS" panose="030F0702030302020204" pitchFamily="66" charset="0"/>
              </a:rPr>
              <a:t>Taşınır kayıt yetkilileri, </a:t>
            </a:r>
            <a:r>
              <a:rPr lang="tr-TR" sz="2800" dirty="0">
                <a:latin typeface="Comic Sans MS" panose="030F0702030302020204" pitchFamily="66" charset="0"/>
              </a:rPr>
              <a:t>harcama yetkililerince, </a:t>
            </a:r>
            <a:r>
              <a:rPr lang="tr-TR" sz="2800" b="1" u="sng" dirty="0">
                <a:solidFill>
                  <a:srgbClr val="FFFF00"/>
                </a:solidFill>
                <a:latin typeface="Comic Sans MS" panose="030F0702030302020204" pitchFamily="66" charset="0"/>
              </a:rPr>
              <a:t>memuriyet veya çalışma unvanına bağlı kalmaksızın,</a:t>
            </a:r>
            <a:r>
              <a:rPr lang="tr-TR" sz="2800" b="1" dirty="0">
                <a:solidFill>
                  <a:srgbClr val="C00000"/>
                </a:solidFill>
                <a:latin typeface="Comic Sans MS" panose="030F0702030302020204" pitchFamily="66" charset="0"/>
              </a:rPr>
              <a:t> </a:t>
            </a:r>
            <a:r>
              <a:rPr lang="tr-TR" sz="2800" dirty="0">
                <a:latin typeface="Comic Sans MS" panose="030F0702030302020204" pitchFamily="66" charset="0"/>
              </a:rPr>
              <a:t>taşınır kayıt ve işlemlerini bu Yönetmelikte belirtilen usule uygun şekilde yapabilecek bilgi ve niteliklere sahip personel arasından görevlendirilir.</a:t>
            </a:r>
          </a:p>
          <a:p>
            <a:pPr algn="just">
              <a:buClr>
                <a:srgbClr val="C00000"/>
              </a:buClr>
              <a:buFont typeface="Wingdings" panose="05000000000000000000" pitchFamily="2" charset="2"/>
              <a:buChar char="q"/>
            </a:pPr>
            <a:r>
              <a:rPr lang="tr-TR" sz="2800" b="1" dirty="0">
                <a:solidFill>
                  <a:srgbClr val="FFFF00"/>
                </a:solidFill>
                <a:latin typeface="Comic Sans MS" panose="030F0702030302020204" pitchFamily="66" charset="0"/>
              </a:rPr>
              <a:t>Taşınır kontrol yetkilileri,</a:t>
            </a:r>
            <a:r>
              <a:rPr lang="tr-TR" sz="2800" dirty="0">
                <a:solidFill>
                  <a:srgbClr val="FFFF00"/>
                </a:solidFill>
                <a:latin typeface="Comic Sans MS" panose="030F0702030302020204" pitchFamily="66" charset="0"/>
              </a:rPr>
              <a:t> </a:t>
            </a:r>
            <a:r>
              <a:rPr lang="tr-TR" sz="2800" dirty="0">
                <a:latin typeface="Comic Sans MS" panose="030F0702030302020204" pitchFamily="66" charset="0"/>
              </a:rPr>
              <a:t>harcama yetkililerince, taşınır kayıt yetkilisinin yapmış olduğu kayıt ve işlemleri kontrol etmek üzere yardımcılarından veya bunların bir alt kademesindeki yöneticileri arasından görevlendirilir. </a:t>
            </a:r>
          </a:p>
          <a:p>
            <a:pPr algn="just">
              <a:buClr>
                <a:schemeClr val="accent1">
                  <a:lumMod val="75000"/>
                </a:schemeClr>
              </a:buClr>
              <a:buFont typeface="Wingdings" panose="05000000000000000000" pitchFamily="2" charset="2"/>
              <a:buChar char="q"/>
            </a:pPr>
            <a:r>
              <a:rPr lang="tr-TR" sz="2800" dirty="0">
                <a:latin typeface="Comic Sans MS" panose="030F0702030302020204" pitchFamily="66" charset="0"/>
              </a:rPr>
              <a:t>Taşınır Kontrol Yetkilisi ile Taşınır Kayıt Yetkilisi Görevi </a:t>
            </a:r>
            <a:r>
              <a:rPr lang="tr-TR" sz="2800" dirty="0">
                <a:solidFill>
                  <a:srgbClr val="FFFF00"/>
                </a:solidFill>
                <a:latin typeface="Comic Sans MS" panose="030F0702030302020204" pitchFamily="66" charset="0"/>
              </a:rPr>
              <a:t>aynı kişide birleşemez.</a:t>
            </a:r>
          </a:p>
          <a:p>
            <a:pPr algn="just">
              <a:buClr>
                <a:schemeClr val="accent1">
                  <a:lumMod val="75000"/>
                </a:schemeClr>
              </a:buClr>
              <a:buFont typeface="Wingdings" panose="05000000000000000000" pitchFamily="2" charset="2"/>
              <a:buChar char="q"/>
            </a:pPr>
            <a:r>
              <a:rPr lang="tr-TR" sz="2800" dirty="0">
                <a:latin typeface="Comic Sans MS" panose="030F0702030302020204" pitchFamily="66" charset="0"/>
              </a:rPr>
              <a:t>Taşınır kayıt yetkilileri ile taşınır kontrol yetkilileri, düzenledikleri ve imzaladıkları belge ve cetvellerin doğruluğundan </a:t>
            </a:r>
            <a:r>
              <a:rPr lang="tr-TR" sz="2800" dirty="0">
                <a:solidFill>
                  <a:srgbClr val="FFFF00"/>
                </a:solidFill>
                <a:latin typeface="Comic Sans MS" panose="030F0702030302020204" pitchFamily="66" charset="0"/>
              </a:rPr>
              <a:t>harcama yetkilisine karşı birlikte sorumludur.</a:t>
            </a:r>
          </a:p>
          <a:p>
            <a:pPr algn="just">
              <a:buClr>
                <a:srgbClr val="C00000"/>
              </a:buClr>
              <a:buFont typeface="Wingdings" panose="05000000000000000000" pitchFamily="2" charset="2"/>
              <a:buChar char="q"/>
            </a:pPr>
            <a:endParaRPr lang="tr-TR" sz="2800" dirty="0">
              <a:latin typeface="Comic Sans MS" panose="030F0702030302020204" pitchFamily="66" charset="0"/>
            </a:endParaRPr>
          </a:p>
        </p:txBody>
      </p:sp>
      <p:sp>
        <p:nvSpPr>
          <p:cNvPr id="4" name="Slayt Numarası Yer Tutucusu 3">
            <a:extLst>
              <a:ext uri="{FF2B5EF4-FFF2-40B4-BE49-F238E27FC236}">
                <a16:creationId xmlns:a16="http://schemas.microsoft.com/office/drawing/2014/main" id="{DB87648F-CBF9-4FBD-91A1-57C1A09D7E69}"/>
              </a:ext>
            </a:extLst>
          </p:cNvPr>
          <p:cNvSpPr>
            <a:spLocks noGrp="1"/>
          </p:cNvSpPr>
          <p:nvPr>
            <p:ph type="sldNum" sz="quarter" idx="12"/>
          </p:nvPr>
        </p:nvSpPr>
        <p:spPr/>
        <p:txBody>
          <a:bodyPr/>
          <a:lstStyle/>
          <a:p>
            <a:fld id="{4720E208-8340-4A8D-9E4A-6A27DDFC1402}" type="slidenum">
              <a:rPr lang="tr-TR" smtClean="0"/>
              <a:t>2</a:t>
            </a:fld>
            <a:endParaRPr lang="tr-TR"/>
          </a:p>
        </p:txBody>
      </p:sp>
    </p:spTree>
    <p:extLst>
      <p:ext uri="{BB962C8B-B14F-4D97-AF65-F5344CB8AC3E}">
        <p14:creationId xmlns:p14="http://schemas.microsoft.com/office/powerpoint/2010/main" val="1212095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E4A8539-4EFA-4C31-AEFC-C124B06F9545}"/>
              </a:ext>
            </a:extLst>
          </p:cNvPr>
          <p:cNvSpPr>
            <a:spLocks noGrp="1"/>
          </p:cNvSpPr>
          <p:nvPr>
            <p:ph type="title"/>
          </p:nvPr>
        </p:nvSpPr>
        <p:spPr/>
        <p:txBody>
          <a:bodyPr/>
          <a:lstStyle/>
          <a:p>
            <a:pPr algn="ctr">
              <a:buClr>
                <a:schemeClr val="bg2">
                  <a:lumMod val="20000"/>
                  <a:lumOff val="80000"/>
                </a:schemeClr>
              </a:buClr>
            </a:pPr>
            <a:r>
              <a:rPr lang="tr-TR" sz="4400" b="1" dirty="0">
                <a:solidFill>
                  <a:schemeClr val="bg2">
                    <a:lumMod val="20000"/>
                    <a:lumOff val="80000"/>
                  </a:schemeClr>
                </a:solidFill>
                <a:latin typeface="Comic Sans MS" panose="030F0702030302020204" pitchFamily="66" charset="0"/>
              </a:rPr>
              <a:t>İç Denetim Raporu Bulguları</a:t>
            </a:r>
            <a:endParaRPr lang="tr-TR" dirty="0"/>
          </a:p>
        </p:txBody>
      </p:sp>
      <p:sp>
        <p:nvSpPr>
          <p:cNvPr id="3" name="İçerik Yer Tutucusu 2">
            <a:extLst>
              <a:ext uri="{FF2B5EF4-FFF2-40B4-BE49-F238E27FC236}">
                <a16:creationId xmlns:a16="http://schemas.microsoft.com/office/drawing/2014/main" id="{3388C91E-55F4-478E-B4EA-0615B3F16462}"/>
              </a:ext>
            </a:extLst>
          </p:cNvPr>
          <p:cNvSpPr>
            <a:spLocks noGrp="1"/>
          </p:cNvSpPr>
          <p:nvPr>
            <p:ph type="body" idx="1"/>
          </p:nvPr>
        </p:nvSpPr>
        <p:spPr/>
        <p:txBody>
          <a:bodyPr/>
          <a:lstStyle/>
          <a:p>
            <a:pPr>
              <a:buClr>
                <a:schemeClr val="accent1">
                  <a:lumMod val="75000"/>
                </a:schemeClr>
              </a:buClr>
              <a:buFont typeface="Arial" panose="020B0604020202020204" pitchFamily="34" charset="0"/>
              <a:buChar char="•"/>
            </a:pPr>
            <a:endParaRPr lang="tr-TR" dirty="0">
              <a:solidFill>
                <a:srgbClr val="FFFF00"/>
              </a:solidFill>
              <a:latin typeface="Comic Sans MS" panose="030F0702030302020204" pitchFamily="66" charset="0"/>
            </a:endParaRPr>
          </a:p>
          <a:p>
            <a:endParaRPr lang="tr-TR" dirty="0"/>
          </a:p>
        </p:txBody>
      </p:sp>
      <p:sp>
        <p:nvSpPr>
          <p:cNvPr id="7" name="Metin Yer Tutucusu 6">
            <a:extLst>
              <a:ext uri="{FF2B5EF4-FFF2-40B4-BE49-F238E27FC236}">
                <a16:creationId xmlns:a16="http://schemas.microsoft.com/office/drawing/2014/main" id="{246D8722-66A0-4216-87F7-FF960C47F7E1}"/>
              </a:ext>
            </a:extLst>
          </p:cNvPr>
          <p:cNvSpPr>
            <a:spLocks noGrp="1"/>
          </p:cNvSpPr>
          <p:nvPr>
            <p:ph type="body" sz="half" idx="15"/>
          </p:nvPr>
        </p:nvSpPr>
        <p:spPr/>
        <p:txBody>
          <a:bodyPr/>
          <a:lstStyle/>
          <a:p>
            <a:pPr marL="342900" lvl="0" indent="-342900">
              <a:buClr>
                <a:schemeClr val="bg2">
                  <a:lumMod val="20000"/>
                  <a:lumOff val="80000"/>
                </a:schemeClr>
              </a:buClr>
              <a:buFont typeface="Courier New" panose="02070309020205020404" pitchFamily="49" charset="0"/>
              <a:buChar char="o"/>
            </a:pPr>
            <a:r>
              <a:rPr lang="tr-TR" sz="2500" dirty="0">
                <a:solidFill>
                  <a:srgbClr val="FFFF00"/>
                </a:solidFill>
                <a:latin typeface="Comic Sans MS" panose="030F0702030302020204" pitchFamily="66" charset="0"/>
              </a:rPr>
              <a:t>Ortak kullanım </a:t>
            </a:r>
            <a:r>
              <a:rPr lang="tr-TR" sz="2500" dirty="0">
                <a:latin typeface="Comic Sans MS" panose="030F0702030302020204" pitchFamily="66" charset="0"/>
              </a:rPr>
              <a:t>alanları için Dayanıklı Taşınırlar Listelerinin düzenlenmediği</a:t>
            </a:r>
          </a:p>
          <a:p>
            <a:endParaRPr lang="tr-TR" dirty="0"/>
          </a:p>
        </p:txBody>
      </p:sp>
      <p:sp>
        <p:nvSpPr>
          <p:cNvPr id="5" name="Metin Yer Tutucusu 4">
            <a:extLst>
              <a:ext uri="{FF2B5EF4-FFF2-40B4-BE49-F238E27FC236}">
                <a16:creationId xmlns:a16="http://schemas.microsoft.com/office/drawing/2014/main" id="{C07F2E5F-32C8-462C-AB3E-F3849A590284}"/>
              </a:ext>
            </a:extLst>
          </p:cNvPr>
          <p:cNvSpPr>
            <a:spLocks noGrp="1"/>
          </p:cNvSpPr>
          <p:nvPr>
            <p:ph type="body" sz="quarter" idx="3"/>
          </p:nvPr>
        </p:nvSpPr>
        <p:spPr/>
        <p:txBody>
          <a:bodyPr/>
          <a:lstStyle/>
          <a:p>
            <a:endParaRPr lang="tr-TR"/>
          </a:p>
        </p:txBody>
      </p:sp>
      <p:sp>
        <p:nvSpPr>
          <p:cNvPr id="8" name="Metin Yer Tutucusu 7">
            <a:extLst>
              <a:ext uri="{FF2B5EF4-FFF2-40B4-BE49-F238E27FC236}">
                <a16:creationId xmlns:a16="http://schemas.microsoft.com/office/drawing/2014/main" id="{FCD415D2-AAA0-4F7B-AF75-8E9F02609D8F}"/>
              </a:ext>
            </a:extLst>
          </p:cNvPr>
          <p:cNvSpPr>
            <a:spLocks noGrp="1"/>
          </p:cNvSpPr>
          <p:nvPr>
            <p:ph type="body" sz="half" idx="16"/>
          </p:nvPr>
        </p:nvSpPr>
        <p:spPr/>
        <p:txBody>
          <a:bodyPr/>
          <a:lstStyle/>
          <a:p>
            <a:pPr marL="342900" lvl="0" indent="-342900">
              <a:buClr>
                <a:schemeClr val="bg2">
                  <a:lumMod val="20000"/>
                  <a:lumOff val="80000"/>
                </a:schemeClr>
              </a:buClr>
              <a:buFont typeface="Courier New" panose="02070309020205020404" pitchFamily="49" charset="0"/>
              <a:buChar char="o"/>
            </a:pPr>
            <a:r>
              <a:rPr lang="tr-TR" sz="2500" dirty="0">
                <a:latin typeface="Comic Sans MS" panose="030F0702030302020204" pitchFamily="66" charset="0"/>
              </a:rPr>
              <a:t>Düzenlenen listelerin birim yetkilisi veya ortak kullanım alanı </a:t>
            </a:r>
            <a:r>
              <a:rPr lang="tr-TR" sz="2500" dirty="0">
                <a:solidFill>
                  <a:srgbClr val="FFFF00"/>
                </a:solidFill>
                <a:latin typeface="Comic Sans MS" panose="030F0702030302020204" pitchFamily="66" charset="0"/>
              </a:rPr>
              <a:t>sorumluları tarafından imzalanmadığı</a:t>
            </a:r>
          </a:p>
          <a:p>
            <a:endParaRPr lang="tr-TR" dirty="0"/>
          </a:p>
        </p:txBody>
      </p:sp>
      <p:sp>
        <p:nvSpPr>
          <p:cNvPr id="6" name="Metin Yer Tutucusu 5">
            <a:extLst>
              <a:ext uri="{FF2B5EF4-FFF2-40B4-BE49-F238E27FC236}">
                <a16:creationId xmlns:a16="http://schemas.microsoft.com/office/drawing/2014/main" id="{96057740-738F-48BE-AF46-C51078B38CC3}"/>
              </a:ext>
            </a:extLst>
          </p:cNvPr>
          <p:cNvSpPr>
            <a:spLocks noGrp="1"/>
          </p:cNvSpPr>
          <p:nvPr>
            <p:ph type="body" sz="quarter" idx="13"/>
          </p:nvPr>
        </p:nvSpPr>
        <p:spPr/>
        <p:txBody>
          <a:bodyPr/>
          <a:lstStyle/>
          <a:p>
            <a:endParaRPr lang="tr-TR"/>
          </a:p>
        </p:txBody>
      </p:sp>
      <p:sp>
        <p:nvSpPr>
          <p:cNvPr id="9" name="Metin Yer Tutucusu 8">
            <a:extLst>
              <a:ext uri="{FF2B5EF4-FFF2-40B4-BE49-F238E27FC236}">
                <a16:creationId xmlns:a16="http://schemas.microsoft.com/office/drawing/2014/main" id="{DE700704-51CF-4A03-AF24-2F509BB4C3D9}"/>
              </a:ext>
            </a:extLst>
          </p:cNvPr>
          <p:cNvSpPr>
            <a:spLocks noGrp="1"/>
          </p:cNvSpPr>
          <p:nvPr>
            <p:ph type="body" sz="half" idx="17"/>
          </p:nvPr>
        </p:nvSpPr>
        <p:spPr/>
        <p:txBody>
          <a:bodyPr/>
          <a:lstStyle/>
          <a:p>
            <a:pPr marL="342900" lvl="0" indent="-342900">
              <a:buClr>
                <a:schemeClr val="bg2">
                  <a:lumMod val="20000"/>
                  <a:lumOff val="80000"/>
                </a:schemeClr>
              </a:buClr>
              <a:buFont typeface="Courier New" panose="02070309020205020404" pitchFamily="49" charset="0"/>
              <a:buChar char="o"/>
            </a:pPr>
            <a:r>
              <a:rPr lang="tr-TR" sz="2500" dirty="0">
                <a:latin typeface="Comic Sans MS" panose="030F0702030302020204" pitchFamily="66" charset="0"/>
              </a:rPr>
              <a:t>Taşınır teslim belgelerinin (dayanıklı taşınır için) </a:t>
            </a:r>
            <a:r>
              <a:rPr lang="tr-TR" sz="2500" dirty="0">
                <a:solidFill>
                  <a:srgbClr val="FFFF00"/>
                </a:solidFill>
                <a:latin typeface="Comic Sans MS" panose="030F0702030302020204" pitchFamily="66" charset="0"/>
              </a:rPr>
              <a:t>teslim alan </a:t>
            </a:r>
            <a:r>
              <a:rPr lang="tr-TR" sz="2500" dirty="0">
                <a:latin typeface="Comic Sans MS" panose="030F0702030302020204" pitchFamily="66" charset="0"/>
              </a:rPr>
              <a:t>tarafından </a:t>
            </a:r>
            <a:r>
              <a:rPr lang="tr-TR" sz="2500" dirty="0">
                <a:solidFill>
                  <a:srgbClr val="FFFF00"/>
                </a:solidFill>
                <a:latin typeface="Comic Sans MS" panose="030F0702030302020204" pitchFamily="66" charset="0"/>
              </a:rPr>
              <a:t>imzalanmamış</a:t>
            </a:r>
            <a:r>
              <a:rPr lang="tr-TR" sz="2500" dirty="0">
                <a:latin typeface="Comic Sans MS" panose="030F0702030302020204" pitchFamily="66" charset="0"/>
              </a:rPr>
              <a:t> olduğu </a:t>
            </a:r>
          </a:p>
          <a:p>
            <a:endParaRPr lang="tr-TR" dirty="0"/>
          </a:p>
        </p:txBody>
      </p:sp>
      <p:sp>
        <p:nvSpPr>
          <p:cNvPr id="4" name="Slayt Numarası Yer Tutucusu 3">
            <a:extLst>
              <a:ext uri="{FF2B5EF4-FFF2-40B4-BE49-F238E27FC236}">
                <a16:creationId xmlns:a16="http://schemas.microsoft.com/office/drawing/2014/main" id="{538537BC-4CF6-49E0-BEBE-344772D775B7}"/>
              </a:ext>
            </a:extLst>
          </p:cNvPr>
          <p:cNvSpPr>
            <a:spLocks noGrp="1"/>
          </p:cNvSpPr>
          <p:nvPr>
            <p:ph type="sldNum" sz="quarter" idx="12"/>
          </p:nvPr>
        </p:nvSpPr>
        <p:spPr/>
        <p:txBody>
          <a:bodyPr/>
          <a:lstStyle/>
          <a:p>
            <a:fld id="{4720E208-8340-4A8D-9E4A-6A27DDFC1402}" type="slidenum">
              <a:rPr lang="tr-TR" smtClean="0"/>
              <a:t>20</a:t>
            </a:fld>
            <a:endParaRPr lang="tr-TR"/>
          </a:p>
        </p:txBody>
      </p:sp>
    </p:spTree>
    <p:extLst>
      <p:ext uri="{BB962C8B-B14F-4D97-AF65-F5344CB8AC3E}">
        <p14:creationId xmlns:p14="http://schemas.microsoft.com/office/powerpoint/2010/main" val="3911637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2C2834-F395-472A-89E4-0BBF58C8B319}"/>
              </a:ext>
            </a:extLst>
          </p:cNvPr>
          <p:cNvSpPr>
            <a:spLocks noGrp="1"/>
          </p:cNvSpPr>
          <p:nvPr>
            <p:ph type="title"/>
          </p:nvPr>
        </p:nvSpPr>
        <p:spPr>
          <a:xfrm>
            <a:off x="865641" y="295729"/>
            <a:ext cx="9905998" cy="1106943"/>
          </a:xfrm>
        </p:spPr>
        <p:txBody>
          <a:bodyPr>
            <a:noAutofit/>
          </a:bodyPr>
          <a:lstStyle/>
          <a:p>
            <a:pPr marL="571500" indent="-571500">
              <a:buFont typeface="Wingdings" panose="05000000000000000000" pitchFamily="2" charset="2"/>
              <a:buChar char="ü"/>
            </a:pPr>
            <a:r>
              <a:rPr lang="tr-TR" sz="3500" b="1" cap="none" dirty="0">
                <a:solidFill>
                  <a:schemeClr val="bg2">
                    <a:lumMod val="20000"/>
                    <a:lumOff val="80000"/>
                  </a:schemeClr>
                </a:solidFill>
                <a:latin typeface="Comic Sans MS" panose="030F0702030302020204" pitchFamily="66" charset="0"/>
                <a:cs typeface="Times New Roman" panose="02020603050405020304" pitchFamily="18" charset="0"/>
              </a:rPr>
              <a:t>Kullanılmaz Hale Gelme, Yok Olma veya Sayım Noksanı Nedeniyle Çıkış </a:t>
            </a:r>
            <a:endParaRPr lang="tr-TR" sz="3500" dirty="0">
              <a:solidFill>
                <a:schemeClr val="bg2">
                  <a:lumMod val="20000"/>
                  <a:lumOff val="80000"/>
                </a:schemeClr>
              </a:solidFill>
            </a:endParaRPr>
          </a:p>
        </p:txBody>
      </p:sp>
      <p:sp>
        <p:nvSpPr>
          <p:cNvPr id="3" name="İçerik Yer Tutucusu 2">
            <a:extLst>
              <a:ext uri="{FF2B5EF4-FFF2-40B4-BE49-F238E27FC236}">
                <a16:creationId xmlns:a16="http://schemas.microsoft.com/office/drawing/2014/main" id="{47C365D4-6DE6-4C6D-8BF5-1EA18DDCC0A2}"/>
              </a:ext>
            </a:extLst>
          </p:cNvPr>
          <p:cNvSpPr>
            <a:spLocks noGrp="1"/>
          </p:cNvSpPr>
          <p:nvPr>
            <p:ph idx="1"/>
          </p:nvPr>
        </p:nvSpPr>
        <p:spPr>
          <a:xfrm>
            <a:off x="826367" y="1617785"/>
            <a:ext cx="10364372" cy="4944486"/>
          </a:xfrm>
        </p:spPr>
        <p:txBody>
          <a:bodyPr>
            <a:noAutofit/>
          </a:bodyPr>
          <a:lstStyle/>
          <a:p>
            <a:pPr algn="just">
              <a:buClr>
                <a:schemeClr val="accent1">
                  <a:lumMod val="75000"/>
                </a:schemeClr>
              </a:buClr>
              <a:buFont typeface="Wingdings" panose="05000000000000000000" pitchFamily="2" charset="2"/>
              <a:buChar char="q"/>
            </a:pPr>
            <a:r>
              <a:rPr lang="tr-TR" dirty="0">
                <a:latin typeface="Comic Sans MS" panose="030F0702030302020204" pitchFamily="66" charset="0"/>
              </a:rPr>
              <a:t>Tüketim malzemelerinin özelliklerinde, </a:t>
            </a:r>
            <a:r>
              <a:rPr lang="tr-TR" dirty="0">
                <a:solidFill>
                  <a:srgbClr val="FFFF00"/>
                </a:solidFill>
                <a:latin typeface="Comic Sans MS" panose="030F0702030302020204" pitchFamily="66" charset="0"/>
              </a:rPr>
              <a:t>ağırlıklarında veya miktarlarında </a:t>
            </a:r>
            <a:r>
              <a:rPr lang="tr-TR" dirty="0">
                <a:latin typeface="Comic Sans MS" panose="030F0702030302020204" pitchFamily="66" charset="0"/>
              </a:rPr>
              <a:t>meydana gelen değişmeler nedeniyle oluşan fireler, </a:t>
            </a:r>
            <a:r>
              <a:rPr lang="tr-TR" dirty="0">
                <a:solidFill>
                  <a:srgbClr val="FFFF00"/>
                </a:solidFill>
                <a:latin typeface="Comic Sans MS" panose="030F0702030302020204" pitchFamily="66" charset="0"/>
              </a:rPr>
              <a:t>sayımda noksan çıkan taşınırlar, çalınma, kaybolma</a:t>
            </a:r>
            <a:r>
              <a:rPr lang="tr-TR" dirty="0">
                <a:latin typeface="Comic Sans MS" panose="030F0702030302020204" pitchFamily="66" charset="0"/>
              </a:rPr>
              <a:t> gibi nedenlerle yok olan taşınırlar ya da </a:t>
            </a:r>
            <a:r>
              <a:rPr lang="tr-TR" dirty="0">
                <a:solidFill>
                  <a:srgbClr val="FFFF00"/>
                </a:solidFill>
                <a:latin typeface="Comic Sans MS" panose="030F0702030302020204" pitchFamily="66" charset="0"/>
              </a:rPr>
              <a:t>yıpranma, kırılma veya bozulma </a:t>
            </a:r>
            <a:r>
              <a:rPr lang="tr-TR" dirty="0">
                <a:latin typeface="Comic Sans MS" panose="030F0702030302020204" pitchFamily="66" charset="0"/>
              </a:rPr>
              <a:t>gibi nedenlerle kullanılamaz hale gelen taşınırlar ile </a:t>
            </a:r>
            <a:r>
              <a:rPr lang="tr-TR" dirty="0">
                <a:solidFill>
                  <a:srgbClr val="FFFF00"/>
                </a:solidFill>
                <a:latin typeface="Comic Sans MS" panose="030F0702030302020204" pitchFamily="66" charset="0"/>
              </a:rPr>
              <a:t>canlı taşınırın ölmesi </a:t>
            </a:r>
            <a:r>
              <a:rPr lang="tr-TR" dirty="0">
                <a:latin typeface="Comic Sans MS" panose="030F0702030302020204" pitchFamily="66" charset="0"/>
              </a:rPr>
              <a:t>halinde, Kayıttan Düşme Teklif ve Onay Tutanağı ve Taşınır İşlem Fişi düzenlenerek kayıtlardan çıkarılır.</a:t>
            </a:r>
          </a:p>
          <a:p>
            <a:pPr algn="just">
              <a:buClr>
                <a:schemeClr val="accent1">
                  <a:lumMod val="75000"/>
                </a:schemeClr>
              </a:buClr>
              <a:buFont typeface="Wingdings" panose="05000000000000000000" pitchFamily="2" charset="2"/>
              <a:buChar char="q"/>
            </a:pPr>
            <a:r>
              <a:rPr lang="tr-TR" dirty="0">
                <a:latin typeface="Comic Sans MS" panose="030F0702030302020204" pitchFamily="66" charset="0"/>
              </a:rPr>
              <a:t>Eskimiş, solmuş, yırtılmış ve kullanılamayacak duruma gelmiş bayrakların Eskimiş, Solmuş, Yırtılmış ve Kullanılamayacak Duruma Gelmiş Bayrakların Yok Edilmesi Usul ve Esaslarını Gösterir Yönetmelik hükümleri gereğince ilgili yerlere (illerde Valilik, ilçelerde Kaymakamlık) teslim edilir.</a:t>
            </a:r>
          </a:p>
          <a:p>
            <a:pPr algn="just">
              <a:buClr>
                <a:schemeClr val="accent1">
                  <a:lumMod val="75000"/>
                </a:schemeClr>
              </a:buClr>
              <a:buFont typeface="Wingdings" panose="05000000000000000000" pitchFamily="2" charset="2"/>
              <a:buChar char="q"/>
            </a:pPr>
            <a:r>
              <a:rPr lang="tr-TR" dirty="0">
                <a:solidFill>
                  <a:srgbClr val="FFFF00"/>
                </a:solidFill>
                <a:latin typeface="Comic Sans MS" panose="030F0702030302020204" pitchFamily="66" charset="0"/>
              </a:rPr>
              <a:t>Kasıt, kusur, ihmal veya tedbirsizlik </a:t>
            </a:r>
            <a:r>
              <a:rPr lang="tr-TR" dirty="0">
                <a:latin typeface="Comic Sans MS" panose="030F0702030302020204" pitchFamily="66" charset="0"/>
              </a:rPr>
              <a:t>olup olmadığı araştırılarak sonuçları ayrı bir tutanakta belirtilir ve ilgili mevzuata göre işlem yapılır.</a:t>
            </a:r>
          </a:p>
          <a:p>
            <a:pPr algn="just">
              <a:buClr>
                <a:schemeClr val="accent1">
                  <a:lumMod val="75000"/>
                </a:schemeClr>
              </a:buClr>
              <a:buFont typeface="Wingdings" panose="05000000000000000000" pitchFamily="2" charset="2"/>
              <a:buChar char="q"/>
            </a:pPr>
            <a:r>
              <a:rPr lang="tr-TR" dirty="0">
                <a:latin typeface="Comic Sans MS" panose="030F0702030302020204" pitchFamily="66" charset="0"/>
              </a:rPr>
              <a:t>Kayıttan Düşme Teklif ve Onay Tutanağı, harcama yetkilisi tarafından görevlendirilecek biri uzman olmak üzere </a:t>
            </a:r>
            <a:r>
              <a:rPr lang="tr-TR" dirty="0">
                <a:solidFill>
                  <a:srgbClr val="FFFF00"/>
                </a:solidFill>
                <a:latin typeface="Comic Sans MS" panose="030F0702030302020204" pitchFamily="66" charset="0"/>
              </a:rPr>
              <a:t>en az üç kişiden oluşan komisyonca </a:t>
            </a:r>
            <a:r>
              <a:rPr lang="tr-TR" dirty="0">
                <a:latin typeface="Comic Sans MS" panose="030F0702030302020204" pitchFamily="66" charset="0"/>
              </a:rPr>
              <a:t>imzalanır ve harcama yetkilisi tarafından onaylanır.</a:t>
            </a:r>
          </a:p>
        </p:txBody>
      </p:sp>
      <p:sp>
        <p:nvSpPr>
          <p:cNvPr id="5" name="Slayt Numarası Yer Tutucusu 4">
            <a:extLst>
              <a:ext uri="{FF2B5EF4-FFF2-40B4-BE49-F238E27FC236}">
                <a16:creationId xmlns:a16="http://schemas.microsoft.com/office/drawing/2014/main" id="{36D65C67-C00A-4A3F-B4A5-95959DB60E8E}"/>
              </a:ext>
            </a:extLst>
          </p:cNvPr>
          <p:cNvSpPr>
            <a:spLocks noGrp="1"/>
          </p:cNvSpPr>
          <p:nvPr>
            <p:ph type="sldNum" sz="quarter" idx="12"/>
          </p:nvPr>
        </p:nvSpPr>
        <p:spPr/>
        <p:txBody>
          <a:bodyPr/>
          <a:lstStyle/>
          <a:p>
            <a:fld id="{4720E208-8340-4A8D-9E4A-6A27DDFC1402}" type="slidenum">
              <a:rPr lang="tr-TR" smtClean="0"/>
              <a:t>21</a:t>
            </a:fld>
            <a:endParaRPr lang="tr-TR"/>
          </a:p>
        </p:txBody>
      </p:sp>
    </p:spTree>
    <p:extLst>
      <p:ext uri="{BB962C8B-B14F-4D97-AF65-F5344CB8AC3E}">
        <p14:creationId xmlns:p14="http://schemas.microsoft.com/office/powerpoint/2010/main" val="17481424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A58FD407-1E68-4B48-871B-3237105886F4}"/>
              </a:ext>
            </a:extLst>
          </p:cNvPr>
          <p:cNvSpPr>
            <a:spLocks noGrp="1"/>
          </p:cNvSpPr>
          <p:nvPr>
            <p:ph type="title"/>
          </p:nvPr>
        </p:nvSpPr>
        <p:spPr>
          <a:xfrm>
            <a:off x="1146704" y="295729"/>
            <a:ext cx="8742884" cy="660874"/>
          </a:xfrm>
        </p:spPr>
        <p:txBody>
          <a:bodyPr>
            <a:noAutofit/>
          </a:bodyPr>
          <a:lstStyle/>
          <a:p>
            <a:pPr marL="571500" indent="-571500">
              <a:buFont typeface="Wingdings" panose="05000000000000000000" pitchFamily="2" charset="2"/>
              <a:buChar char="ü"/>
            </a:pPr>
            <a:r>
              <a:rPr lang="tr-TR" sz="4000" b="1" cap="none" dirty="0">
                <a:solidFill>
                  <a:schemeClr val="bg2">
                    <a:lumMod val="20000"/>
                    <a:lumOff val="80000"/>
                  </a:schemeClr>
                </a:solidFill>
                <a:latin typeface="Comic Sans MS" panose="030F0702030302020204" pitchFamily="66" charset="0"/>
                <a:cs typeface="Times New Roman" panose="02020603050405020304" pitchFamily="18" charset="0"/>
              </a:rPr>
              <a:t>Hurdaya Ayırma Nedeniyle Çıkış</a:t>
            </a:r>
            <a:endParaRPr lang="tr-TR" sz="4000" dirty="0">
              <a:solidFill>
                <a:schemeClr val="bg2">
                  <a:lumMod val="20000"/>
                  <a:lumOff val="80000"/>
                </a:schemeClr>
              </a:solidFill>
            </a:endParaRPr>
          </a:p>
        </p:txBody>
      </p:sp>
      <p:sp>
        <p:nvSpPr>
          <p:cNvPr id="3" name="İçerik Yer Tutucusu 2">
            <a:extLst>
              <a:ext uri="{FF2B5EF4-FFF2-40B4-BE49-F238E27FC236}">
                <a16:creationId xmlns:a16="http://schemas.microsoft.com/office/drawing/2014/main" id="{84013750-7F49-49DE-BF30-BCE0ADF6A143}"/>
              </a:ext>
            </a:extLst>
          </p:cNvPr>
          <p:cNvSpPr>
            <a:spLocks noGrp="1"/>
          </p:cNvSpPr>
          <p:nvPr>
            <p:ph idx="1"/>
          </p:nvPr>
        </p:nvSpPr>
        <p:spPr>
          <a:xfrm>
            <a:off x="3171724" y="1181687"/>
            <a:ext cx="5848550" cy="2876843"/>
          </a:xfrm>
        </p:spPr>
        <p:txBody>
          <a:bodyPr>
            <a:normAutofit/>
          </a:bodyPr>
          <a:lstStyle/>
          <a:p>
            <a:pPr marL="0" indent="0" algn="ctr">
              <a:buNone/>
            </a:pPr>
            <a:r>
              <a:rPr lang="tr-TR" sz="2000" dirty="0">
                <a:solidFill>
                  <a:srgbClr val="FFFF00"/>
                </a:solidFill>
                <a:latin typeface="Comic Sans MS" panose="030F0702030302020204" pitchFamily="66" charset="0"/>
              </a:rPr>
              <a:t>Ekonomik ömrünü tamamlamış</a:t>
            </a:r>
            <a:r>
              <a:rPr lang="tr-TR" sz="2000" dirty="0">
                <a:latin typeface="Comic Sans MS" panose="030F0702030302020204" pitchFamily="66" charset="0"/>
              </a:rPr>
              <a:t> olan </a:t>
            </a:r>
          </a:p>
          <a:p>
            <a:pPr marL="0" indent="0" algn="ctr">
              <a:buNone/>
            </a:pPr>
            <a:r>
              <a:rPr lang="tr-TR" sz="2000" dirty="0">
                <a:latin typeface="Comic Sans MS" panose="030F0702030302020204" pitchFamily="66" charset="0"/>
              </a:rPr>
              <a:t>tamamlamadığı halde </a:t>
            </a:r>
            <a:r>
              <a:rPr lang="tr-TR" sz="2000" dirty="0">
                <a:solidFill>
                  <a:srgbClr val="FFFF00"/>
                </a:solidFill>
                <a:latin typeface="Comic Sans MS" panose="030F0702030302020204" pitchFamily="66" charset="0"/>
              </a:rPr>
              <a:t>teknik ve fiziki nedenlerle</a:t>
            </a:r>
            <a:r>
              <a:rPr lang="tr-TR" sz="2000" dirty="0">
                <a:latin typeface="Comic Sans MS" panose="030F0702030302020204" pitchFamily="66" charset="0"/>
              </a:rPr>
              <a:t> kullanılmasında yarar görülmeyen</a:t>
            </a:r>
          </a:p>
          <a:p>
            <a:pPr marL="0" indent="0" algn="ctr">
              <a:buNone/>
            </a:pPr>
            <a:r>
              <a:rPr lang="tr-TR" sz="2000" dirty="0">
                <a:latin typeface="Comic Sans MS" panose="030F0702030302020204" pitchFamily="66" charset="0"/>
              </a:rPr>
              <a:t>hizmet dışı bırakılan taşınırlar</a:t>
            </a:r>
          </a:p>
          <a:p>
            <a:pPr marL="0" indent="0" algn="ctr">
              <a:buNone/>
            </a:pPr>
            <a:r>
              <a:rPr lang="tr-TR" sz="2000" dirty="0">
                <a:solidFill>
                  <a:srgbClr val="FFFF00"/>
                </a:solidFill>
                <a:latin typeface="Comic Sans MS" panose="030F0702030302020204" pitchFamily="66" charset="0"/>
              </a:rPr>
              <a:t>biri işin uzmanı </a:t>
            </a:r>
            <a:r>
              <a:rPr lang="tr-TR" sz="2000" dirty="0">
                <a:latin typeface="Comic Sans MS" panose="030F0702030302020204" pitchFamily="66" charset="0"/>
              </a:rPr>
              <a:t>olmak kaydıyla harcama yetkilisinin belirleyeceği </a:t>
            </a:r>
            <a:r>
              <a:rPr lang="tr-TR" sz="2000" dirty="0">
                <a:solidFill>
                  <a:srgbClr val="FFFF00"/>
                </a:solidFill>
                <a:latin typeface="Comic Sans MS" panose="030F0702030302020204" pitchFamily="66" charset="0"/>
              </a:rPr>
              <a:t>en az üç kişiden oluşan komisyon</a:t>
            </a:r>
            <a:r>
              <a:rPr lang="tr-TR" sz="2000" dirty="0">
                <a:latin typeface="Comic Sans MS" panose="030F0702030302020204" pitchFamily="66" charset="0"/>
              </a:rPr>
              <a:t> tarafından değerlendirilir. </a:t>
            </a:r>
            <a:endParaRPr lang="tr-TR" sz="1800" dirty="0">
              <a:latin typeface="Comic Sans MS" panose="030F0702030302020204" pitchFamily="66" charset="0"/>
            </a:endParaRPr>
          </a:p>
        </p:txBody>
      </p:sp>
      <p:sp>
        <p:nvSpPr>
          <p:cNvPr id="6" name="Slayt Numarası Yer Tutucusu 5">
            <a:extLst>
              <a:ext uri="{FF2B5EF4-FFF2-40B4-BE49-F238E27FC236}">
                <a16:creationId xmlns:a16="http://schemas.microsoft.com/office/drawing/2014/main" id="{C58244BC-D6E3-4DEC-BAED-BED840B8D859}"/>
              </a:ext>
            </a:extLst>
          </p:cNvPr>
          <p:cNvSpPr>
            <a:spLocks noGrp="1"/>
          </p:cNvSpPr>
          <p:nvPr>
            <p:ph type="sldNum" sz="quarter" idx="12"/>
          </p:nvPr>
        </p:nvSpPr>
        <p:spPr/>
        <p:txBody>
          <a:bodyPr/>
          <a:lstStyle/>
          <a:p>
            <a:fld id="{4720E208-8340-4A8D-9E4A-6A27DDFC1402}" type="slidenum">
              <a:rPr lang="tr-TR" smtClean="0"/>
              <a:t>22</a:t>
            </a:fld>
            <a:endParaRPr lang="tr-TR"/>
          </a:p>
        </p:txBody>
      </p:sp>
      <p:sp>
        <p:nvSpPr>
          <p:cNvPr id="2" name="Oval 1">
            <a:extLst>
              <a:ext uri="{FF2B5EF4-FFF2-40B4-BE49-F238E27FC236}">
                <a16:creationId xmlns:a16="http://schemas.microsoft.com/office/drawing/2014/main" id="{E1F52DBE-DD5A-4A5C-AA44-BC60CEECD869}"/>
              </a:ext>
            </a:extLst>
          </p:cNvPr>
          <p:cNvSpPr/>
          <p:nvPr/>
        </p:nvSpPr>
        <p:spPr>
          <a:xfrm>
            <a:off x="402666" y="4283614"/>
            <a:ext cx="3214478" cy="20785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latin typeface="Comic Sans MS" panose="030F0702030302020204" pitchFamily="66" charset="0"/>
              </a:rPr>
              <a:t>Bazı taşınırların hurdaya ayrılması sürecinde komisyonda işin uzmanının bulunmadığı</a:t>
            </a:r>
            <a:endParaRPr lang="tr-TR" dirty="0"/>
          </a:p>
        </p:txBody>
      </p:sp>
      <p:sp>
        <p:nvSpPr>
          <p:cNvPr id="7" name="Oval 6">
            <a:extLst>
              <a:ext uri="{FF2B5EF4-FFF2-40B4-BE49-F238E27FC236}">
                <a16:creationId xmlns:a16="http://schemas.microsoft.com/office/drawing/2014/main" id="{4CCF430E-26AC-44D4-B618-F8B265012857}"/>
              </a:ext>
            </a:extLst>
          </p:cNvPr>
          <p:cNvSpPr/>
          <p:nvPr/>
        </p:nvSpPr>
        <p:spPr>
          <a:xfrm>
            <a:off x="8816890" y="4188501"/>
            <a:ext cx="2972444" cy="19571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latin typeface="Comic Sans MS" panose="030F0702030302020204" pitchFamily="66" charset="0"/>
              </a:rPr>
              <a:t>Kayıttan düşme işlemi için uzman üye tarafından teknik rapor düzenlemediği</a:t>
            </a:r>
            <a:endParaRPr lang="tr-TR" dirty="0"/>
          </a:p>
        </p:txBody>
      </p:sp>
      <p:sp>
        <p:nvSpPr>
          <p:cNvPr id="8" name="Oval 7">
            <a:extLst>
              <a:ext uri="{FF2B5EF4-FFF2-40B4-BE49-F238E27FC236}">
                <a16:creationId xmlns:a16="http://schemas.microsoft.com/office/drawing/2014/main" id="{29F60F4D-6198-4D8A-9E96-76E0A6057C38}"/>
              </a:ext>
            </a:extLst>
          </p:cNvPr>
          <p:cNvSpPr/>
          <p:nvPr/>
        </p:nvSpPr>
        <p:spPr>
          <a:xfrm>
            <a:off x="4798524" y="4564658"/>
            <a:ext cx="3439897" cy="20785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latin typeface="Comic Sans MS" panose="030F0702030302020204" pitchFamily="66" charset="0"/>
              </a:rPr>
              <a:t>Uzman üyelerinin görevlendirmelerine dair yazılı belge olmadığı</a:t>
            </a:r>
            <a:endParaRPr lang="tr-TR" dirty="0"/>
          </a:p>
        </p:txBody>
      </p:sp>
      <p:cxnSp>
        <p:nvCxnSpPr>
          <p:cNvPr id="23" name="Düz Ok Bağlayıcısı 22">
            <a:extLst>
              <a:ext uri="{FF2B5EF4-FFF2-40B4-BE49-F238E27FC236}">
                <a16:creationId xmlns:a16="http://schemas.microsoft.com/office/drawing/2014/main" id="{8F3E9DD6-3AA3-476D-AF7C-E56BAC65A9B2}"/>
              </a:ext>
            </a:extLst>
          </p:cNvPr>
          <p:cNvCxnSpPr>
            <a:cxnSpLocks/>
          </p:cNvCxnSpPr>
          <p:nvPr/>
        </p:nvCxnSpPr>
        <p:spPr>
          <a:xfrm>
            <a:off x="3984306" y="3847361"/>
            <a:ext cx="814219" cy="154040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Düz Ok Bağlayıcısı 24">
            <a:extLst>
              <a:ext uri="{FF2B5EF4-FFF2-40B4-BE49-F238E27FC236}">
                <a16:creationId xmlns:a16="http://schemas.microsoft.com/office/drawing/2014/main" id="{FBBFB9C0-A0CA-4BAA-910E-71CE559D9D26}"/>
              </a:ext>
            </a:extLst>
          </p:cNvPr>
          <p:cNvCxnSpPr>
            <a:cxnSpLocks/>
          </p:cNvCxnSpPr>
          <p:nvPr/>
        </p:nvCxnSpPr>
        <p:spPr>
          <a:xfrm flipH="1">
            <a:off x="1786459" y="3085866"/>
            <a:ext cx="1923887" cy="1197748"/>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Düz Ok Bağlayıcısı 31">
            <a:extLst>
              <a:ext uri="{FF2B5EF4-FFF2-40B4-BE49-F238E27FC236}">
                <a16:creationId xmlns:a16="http://schemas.microsoft.com/office/drawing/2014/main" id="{5DC7BAF6-579E-4B42-9B75-18BA63817E82}"/>
              </a:ext>
            </a:extLst>
          </p:cNvPr>
          <p:cNvCxnSpPr>
            <a:cxnSpLocks/>
          </p:cNvCxnSpPr>
          <p:nvPr/>
        </p:nvCxnSpPr>
        <p:spPr>
          <a:xfrm>
            <a:off x="8736037" y="2118868"/>
            <a:ext cx="1218365" cy="206963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Metin kutusu 36">
            <a:extLst>
              <a:ext uri="{FF2B5EF4-FFF2-40B4-BE49-F238E27FC236}">
                <a16:creationId xmlns:a16="http://schemas.microsoft.com/office/drawing/2014/main" id="{FF084D64-BB89-4669-8CE0-B6BA99835C3B}"/>
              </a:ext>
            </a:extLst>
          </p:cNvPr>
          <p:cNvSpPr txBox="1"/>
          <p:nvPr/>
        </p:nvSpPr>
        <p:spPr>
          <a:xfrm rot="3709761">
            <a:off x="3902436" y="4176606"/>
            <a:ext cx="1616292" cy="646331"/>
          </a:xfrm>
          <a:prstGeom prst="rect">
            <a:avLst/>
          </a:prstGeom>
          <a:noFill/>
        </p:spPr>
        <p:txBody>
          <a:bodyPr wrap="square" rtlCol="0">
            <a:spAutoFit/>
          </a:bodyPr>
          <a:lstStyle/>
          <a:p>
            <a:pPr algn="ctr"/>
            <a:r>
              <a:rPr lang="tr-TR" b="1" dirty="0">
                <a:latin typeface="Comic Sans MS" panose="030F0702030302020204" pitchFamily="66" charset="0"/>
              </a:rPr>
              <a:t>İç Denetim Raporu</a:t>
            </a:r>
          </a:p>
        </p:txBody>
      </p:sp>
      <p:sp>
        <p:nvSpPr>
          <p:cNvPr id="38" name="Metin kutusu 37">
            <a:extLst>
              <a:ext uri="{FF2B5EF4-FFF2-40B4-BE49-F238E27FC236}">
                <a16:creationId xmlns:a16="http://schemas.microsoft.com/office/drawing/2014/main" id="{A1BE5F1E-59E2-449C-9828-2B111B7A4107}"/>
              </a:ext>
            </a:extLst>
          </p:cNvPr>
          <p:cNvSpPr txBox="1"/>
          <p:nvPr/>
        </p:nvSpPr>
        <p:spPr>
          <a:xfrm rot="19652401">
            <a:off x="1625871" y="3105835"/>
            <a:ext cx="1650890" cy="646331"/>
          </a:xfrm>
          <a:prstGeom prst="rect">
            <a:avLst/>
          </a:prstGeom>
          <a:noFill/>
        </p:spPr>
        <p:txBody>
          <a:bodyPr wrap="square" rtlCol="0">
            <a:spAutoFit/>
          </a:bodyPr>
          <a:lstStyle/>
          <a:p>
            <a:pPr algn="ctr"/>
            <a:r>
              <a:rPr lang="tr-TR" b="1" dirty="0">
                <a:latin typeface="Comic Sans MS" panose="030F0702030302020204" pitchFamily="66" charset="0"/>
              </a:rPr>
              <a:t>İç Denetim Raporu</a:t>
            </a:r>
          </a:p>
        </p:txBody>
      </p:sp>
      <p:sp>
        <p:nvSpPr>
          <p:cNvPr id="39" name="Metin kutusu 38">
            <a:extLst>
              <a:ext uri="{FF2B5EF4-FFF2-40B4-BE49-F238E27FC236}">
                <a16:creationId xmlns:a16="http://schemas.microsoft.com/office/drawing/2014/main" id="{7905509D-BF43-49A8-B7E6-1BC74735BFB2}"/>
              </a:ext>
            </a:extLst>
          </p:cNvPr>
          <p:cNvSpPr txBox="1"/>
          <p:nvPr/>
        </p:nvSpPr>
        <p:spPr>
          <a:xfrm rot="3542482">
            <a:off x="8978559" y="2723333"/>
            <a:ext cx="1480094" cy="646331"/>
          </a:xfrm>
          <a:prstGeom prst="rect">
            <a:avLst/>
          </a:prstGeom>
          <a:noFill/>
        </p:spPr>
        <p:txBody>
          <a:bodyPr wrap="square" rtlCol="0">
            <a:spAutoFit/>
          </a:bodyPr>
          <a:lstStyle/>
          <a:p>
            <a:pPr algn="ctr"/>
            <a:r>
              <a:rPr lang="tr-TR" b="1" dirty="0">
                <a:latin typeface="Comic Sans MS" panose="030F0702030302020204" pitchFamily="66" charset="0"/>
              </a:rPr>
              <a:t>İç Denetim Raporu</a:t>
            </a:r>
          </a:p>
        </p:txBody>
      </p:sp>
    </p:spTree>
    <p:extLst>
      <p:ext uri="{BB962C8B-B14F-4D97-AF65-F5344CB8AC3E}">
        <p14:creationId xmlns:p14="http://schemas.microsoft.com/office/powerpoint/2010/main" val="108215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9F32CB8-5620-4D83-B828-C92FF2A6DECB}"/>
              </a:ext>
            </a:extLst>
          </p:cNvPr>
          <p:cNvSpPr>
            <a:spLocks noGrp="1"/>
          </p:cNvSpPr>
          <p:nvPr>
            <p:ph type="title"/>
          </p:nvPr>
        </p:nvSpPr>
        <p:spPr>
          <a:xfrm>
            <a:off x="1141413" y="618518"/>
            <a:ext cx="9905998" cy="739765"/>
          </a:xfrm>
        </p:spPr>
        <p:txBody>
          <a:bodyPr>
            <a:normAutofit/>
          </a:bodyPr>
          <a:lstStyle/>
          <a:p>
            <a:pPr marL="571500" indent="-571500">
              <a:buFont typeface="Wingdings" panose="05000000000000000000" pitchFamily="2" charset="2"/>
              <a:buChar char="ü"/>
            </a:pPr>
            <a:r>
              <a:rPr lang="tr-TR" sz="4000" b="1" cap="none" dirty="0">
                <a:solidFill>
                  <a:schemeClr val="bg2">
                    <a:lumMod val="20000"/>
                    <a:lumOff val="80000"/>
                  </a:schemeClr>
                </a:solidFill>
                <a:latin typeface="Comic Sans MS" panose="030F0702030302020204" pitchFamily="66" charset="0"/>
                <a:cs typeface="Times New Roman" panose="02020603050405020304" pitchFamily="18" charset="0"/>
              </a:rPr>
              <a:t>Hurdaya Ayırma Nedeniyle Çıkış</a:t>
            </a:r>
            <a:endParaRPr lang="tr-TR" sz="4000" dirty="0">
              <a:solidFill>
                <a:schemeClr val="bg2">
                  <a:lumMod val="20000"/>
                  <a:lumOff val="80000"/>
                </a:schemeClr>
              </a:solidFill>
            </a:endParaRPr>
          </a:p>
        </p:txBody>
      </p:sp>
      <p:sp>
        <p:nvSpPr>
          <p:cNvPr id="3" name="İçerik Yer Tutucusu 2">
            <a:extLst>
              <a:ext uri="{FF2B5EF4-FFF2-40B4-BE49-F238E27FC236}">
                <a16:creationId xmlns:a16="http://schemas.microsoft.com/office/drawing/2014/main" id="{1C71674F-49FF-44EB-B4D9-388E3682194C}"/>
              </a:ext>
            </a:extLst>
          </p:cNvPr>
          <p:cNvSpPr>
            <a:spLocks noGrp="1"/>
          </p:cNvSpPr>
          <p:nvPr>
            <p:ph idx="1"/>
          </p:nvPr>
        </p:nvSpPr>
        <p:spPr>
          <a:xfrm>
            <a:off x="1141412" y="1438182"/>
            <a:ext cx="9905999" cy="5124089"/>
          </a:xfrm>
        </p:spPr>
        <p:txBody>
          <a:bodyPr>
            <a:normAutofit fontScale="92500" lnSpcReduction="10000"/>
          </a:bodyPr>
          <a:lstStyle/>
          <a:p>
            <a:pPr algn="just">
              <a:buClr>
                <a:schemeClr val="accent1">
                  <a:lumMod val="75000"/>
                </a:schemeClr>
              </a:buClr>
              <a:buFont typeface="Wingdings" panose="05000000000000000000" pitchFamily="2" charset="2"/>
              <a:buChar char="q"/>
            </a:pPr>
            <a:r>
              <a:rPr lang="tr-TR" sz="2500" dirty="0">
                <a:latin typeface="Comic Sans MS" panose="030F0702030302020204" pitchFamily="66" charset="0"/>
              </a:rPr>
              <a:t>Komisyonca yapılan değerlendirme sonucunda hurdaya ayrılması uygun görülmeyen taşınırlar hakkındaki gerekçeli karar harcama yetkilisine bildirilir, </a:t>
            </a:r>
            <a:r>
              <a:rPr lang="tr-TR" sz="2500" dirty="0">
                <a:solidFill>
                  <a:srgbClr val="FFFF00"/>
                </a:solidFill>
                <a:latin typeface="Comic Sans MS" panose="030F0702030302020204" pitchFamily="66" charset="0"/>
              </a:rPr>
              <a:t>hurdaya ayrılma</a:t>
            </a:r>
            <a:r>
              <a:rPr lang="tr-TR" sz="2500" dirty="0">
                <a:latin typeface="Comic Sans MS" panose="030F0702030302020204" pitchFamily="66" charset="0"/>
              </a:rPr>
              <a:t>sına karar verilenler için ise </a:t>
            </a:r>
            <a:r>
              <a:rPr lang="tr-TR" sz="2500" dirty="0">
                <a:solidFill>
                  <a:srgbClr val="FFFF00"/>
                </a:solidFill>
                <a:latin typeface="Comic Sans MS" panose="030F0702030302020204" pitchFamily="66" charset="0"/>
              </a:rPr>
              <a:t>Kayıttan Düşme Teklif ve Onay Tutanağı</a:t>
            </a:r>
            <a:r>
              <a:rPr lang="tr-TR" sz="2500" dirty="0">
                <a:latin typeface="Comic Sans MS" panose="030F0702030302020204" pitchFamily="66" charset="0"/>
              </a:rPr>
              <a:t> düzenlenir. </a:t>
            </a:r>
          </a:p>
          <a:p>
            <a:pPr algn="just">
              <a:buClr>
                <a:schemeClr val="accent1">
                  <a:lumMod val="75000"/>
                </a:schemeClr>
              </a:buClr>
              <a:buFont typeface="Wingdings" panose="05000000000000000000" pitchFamily="2" charset="2"/>
              <a:buChar char="q"/>
            </a:pPr>
            <a:r>
              <a:rPr lang="tr-TR" sz="2500" dirty="0">
                <a:latin typeface="Comic Sans MS" panose="030F0702030302020204" pitchFamily="66" charset="0"/>
              </a:rPr>
              <a:t>Hurdaya ayrılmasına karar verilen taşınırlar </a:t>
            </a:r>
            <a:r>
              <a:rPr lang="tr-TR" sz="2500" dirty="0">
                <a:solidFill>
                  <a:srgbClr val="FFFF00"/>
                </a:solidFill>
                <a:latin typeface="Comic Sans MS" panose="030F0702030302020204" pitchFamily="66" charset="0"/>
              </a:rPr>
              <a:t>harcama yetkilisinin onayı</a:t>
            </a:r>
            <a:r>
              <a:rPr lang="tr-TR" sz="2500" dirty="0">
                <a:latin typeface="Comic Sans MS" panose="030F0702030302020204" pitchFamily="66" charset="0"/>
              </a:rPr>
              <a:t> ile kayıtlardan çıkarılır, İdari ve Mali İşler Daire Başkanlığına tutanakla teslim edilir.</a:t>
            </a:r>
          </a:p>
          <a:p>
            <a:pPr algn="just">
              <a:buClr>
                <a:schemeClr val="accent1">
                  <a:lumMod val="75000"/>
                </a:schemeClr>
              </a:buClr>
              <a:buFont typeface="Wingdings" panose="05000000000000000000" pitchFamily="2" charset="2"/>
              <a:buChar char="q"/>
            </a:pPr>
            <a:r>
              <a:rPr lang="tr-TR" sz="2500" dirty="0">
                <a:latin typeface="Comic Sans MS" panose="030F0702030302020204" pitchFamily="66" charset="0"/>
              </a:rPr>
              <a:t>Harcama yetkilisince oluşturulacak komisyon tarafından </a:t>
            </a:r>
            <a:r>
              <a:rPr lang="tr-TR" sz="2500" dirty="0">
                <a:solidFill>
                  <a:srgbClr val="FFFF00"/>
                </a:solidFill>
                <a:latin typeface="Comic Sans MS" panose="030F0702030302020204" pitchFamily="66" charset="0"/>
              </a:rPr>
              <a:t>ekonomik değerinin olmadığı veya teknik, sağlık, güvenlik ve benzeri nedenlerle</a:t>
            </a:r>
            <a:r>
              <a:rPr lang="tr-TR" sz="2500" dirty="0">
                <a:latin typeface="Comic Sans MS" panose="030F0702030302020204" pitchFamily="66" charset="0"/>
              </a:rPr>
              <a:t> imha edilmesinin şart olduğuna karar verilen taşınırlar, harcama yetkilisinin onayı ile imha edilir. </a:t>
            </a:r>
          </a:p>
          <a:p>
            <a:pPr algn="just">
              <a:buClr>
                <a:schemeClr val="accent1">
                  <a:lumMod val="75000"/>
                </a:schemeClr>
              </a:buClr>
              <a:buFont typeface="Wingdings" panose="05000000000000000000" pitchFamily="2" charset="2"/>
              <a:buChar char="q"/>
            </a:pPr>
            <a:r>
              <a:rPr lang="tr-TR" sz="2500" dirty="0">
                <a:latin typeface="Comic Sans MS" panose="030F0702030302020204" pitchFamily="66" charset="0"/>
              </a:rPr>
              <a:t>İmha, komisyon veya komisyonun gözetiminde uzman kişiler tarafından yapılır. Bu işleme ilişkin ayrıca bir </a:t>
            </a:r>
            <a:r>
              <a:rPr lang="tr-TR" sz="2500" dirty="0">
                <a:solidFill>
                  <a:srgbClr val="FFFF00"/>
                </a:solidFill>
                <a:latin typeface="Comic Sans MS" panose="030F0702030302020204" pitchFamily="66" charset="0"/>
              </a:rPr>
              <a:t>imha tutanağı </a:t>
            </a:r>
            <a:r>
              <a:rPr lang="tr-TR" sz="2500" dirty="0">
                <a:latin typeface="Comic Sans MS" panose="030F0702030302020204" pitchFamily="66" charset="0"/>
              </a:rPr>
              <a:t>düzenlenir. </a:t>
            </a:r>
          </a:p>
          <a:p>
            <a:pPr marL="0" indent="0" algn="just">
              <a:buNone/>
            </a:pPr>
            <a:endParaRPr lang="tr-TR" sz="1600" dirty="0"/>
          </a:p>
        </p:txBody>
      </p:sp>
      <p:sp>
        <p:nvSpPr>
          <p:cNvPr id="5" name="Slayt Numarası Yer Tutucusu 4">
            <a:extLst>
              <a:ext uri="{FF2B5EF4-FFF2-40B4-BE49-F238E27FC236}">
                <a16:creationId xmlns:a16="http://schemas.microsoft.com/office/drawing/2014/main" id="{3D50696A-D3E0-4DE0-B33F-A31EF8A917A7}"/>
              </a:ext>
            </a:extLst>
          </p:cNvPr>
          <p:cNvSpPr>
            <a:spLocks noGrp="1"/>
          </p:cNvSpPr>
          <p:nvPr>
            <p:ph type="sldNum" sz="quarter" idx="12"/>
          </p:nvPr>
        </p:nvSpPr>
        <p:spPr/>
        <p:txBody>
          <a:bodyPr/>
          <a:lstStyle/>
          <a:p>
            <a:fld id="{4720E208-8340-4A8D-9E4A-6A27DDFC1402}" type="slidenum">
              <a:rPr lang="tr-TR" smtClean="0"/>
              <a:t>23</a:t>
            </a:fld>
            <a:endParaRPr lang="tr-TR"/>
          </a:p>
        </p:txBody>
      </p:sp>
    </p:spTree>
    <p:extLst>
      <p:ext uri="{BB962C8B-B14F-4D97-AF65-F5344CB8AC3E}">
        <p14:creationId xmlns:p14="http://schemas.microsoft.com/office/powerpoint/2010/main" val="3742260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06C1EF8-A602-466E-BA67-BEFCE6A5F611}"/>
              </a:ext>
            </a:extLst>
          </p:cNvPr>
          <p:cNvSpPr>
            <a:spLocks noGrp="1"/>
          </p:cNvSpPr>
          <p:nvPr>
            <p:ph type="title"/>
          </p:nvPr>
        </p:nvSpPr>
        <p:spPr>
          <a:xfrm>
            <a:off x="865641" y="437174"/>
            <a:ext cx="9905998" cy="1252484"/>
          </a:xfrm>
        </p:spPr>
        <p:txBody>
          <a:bodyPr>
            <a:noAutofit/>
          </a:bodyPr>
          <a:lstStyle/>
          <a:p>
            <a:pPr marL="571500" indent="-571500">
              <a:buFont typeface="Wingdings" panose="05000000000000000000" pitchFamily="2" charset="2"/>
              <a:buChar char="ü"/>
            </a:pPr>
            <a:r>
              <a:rPr lang="tr-TR" sz="4000" b="1" cap="none" dirty="0">
                <a:solidFill>
                  <a:schemeClr val="bg2">
                    <a:lumMod val="20000"/>
                    <a:lumOff val="80000"/>
                  </a:schemeClr>
                </a:solidFill>
                <a:latin typeface="Comic Sans MS" panose="030F0702030302020204" pitchFamily="66" charset="0"/>
              </a:rPr>
              <a:t>Taşınır Giriş Ve Çıkış İşlemlerinin Muhasebe Birimine Bildirilmesi</a:t>
            </a:r>
            <a:endParaRPr lang="tr-TR" sz="4000" dirty="0">
              <a:solidFill>
                <a:schemeClr val="bg2">
                  <a:lumMod val="20000"/>
                  <a:lumOff val="80000"/>
                </a:schemeClr>
              </a:solidFill>
            </a:endParaRPr>
          </a:p>
        </p:txBody>
      </p:sp>
      <p:sp>
        <p:nvSpPr>
          <p:cNvPr id="3" name="İçerik Yer Tutucusu 2">
            <a:extLst>
              <a:ext uri="{FF2B5EF4-FFF2-40B4-BE49-F238E27FC236}">
                <a16:creationId xmlns:a16="http://schemas.microsoft.com/office/drawing/2014/main" id="{14C3D21E-06D1-4DB6-A1EA-F3440E98C879}"/>
              </a:ext>
            </a:extLst>
          </p:cNvPr>
          <p:cNvSpPr>
            <a:spLocks noGrp="1"/>
          </p:cNvSpPr>
          <p:nvPr>
            <p:ph idx="1"/>
          </p:nvPr>
        </p:nvSpPr>
        <p:spPr>
          <a:xfrm>
            <a:off x="1042938" y="1908699"/>
            <a:ext cx="9905999" cy="4463966"/>
          </a:xfrm>
        </p:spPr>
        <p:txBody>
          <a:bodyPr>
            <a:normAutofit/>
          </a:bodyPr>
          <a:lstStyle/>
          <a:p>
            <a:pPr algn="just">
              <a:buClr>
                <a:schemeClr val="accent1">
                  <a:lumMod val="75000"/>
                </a:schemeClr>
              </a:buClr>
              <a:buFont typeface="Wingdings" panose="05000000000000000000" pitchFamily="2" charset="2"/>
              <a:buChar char="q"/>
            </a:pPr>
            <a:r>
              <a:rPr lang="tr-TR" sz="2500" dirty="0">
                <a:latin typeface="Comic Sans MS" panose="030F0702030302020204" pitchFamily="66" charset="0"/>
              </a:rPr>
              <a:t>Kamu idarelerinin </a:t>
            </a:r>
            <a:r>
              <a:rPr lang="tr-TR" sz="2500" dirty="0">
                <a:solidFill>
                  <a:srgbClr val="FFFF00"/>
                </a:solidFill>
                <a:latin typeface="Comic Sans MS" panose="030F0702030302020204" pitchFamily="66" charset="0"/>
              </a:rPr>
              <a:t>satın alma</a:t>
            </a:r>
            <a:r>
              <a:rPr lang="tr-TR" sz="2500" dirty="0">
                <a:latin typeface="Comic Sans MS" panose="030F0702030302020204" pitchFamily="66" charset="0"/>
              </a:rPr>
              <a:t> suretiyle edinilenlerin giriş işlemleri ile </a:t>
            </a:r>
            <a:r>
              <a:rPr lang="tr-TR" sz="2500" dirty="0">
                <a:solidFill>
                  <a:srgbClr val="FFFF00"/>
                </a:solidFill>
                <a:latin typeface="Comic Sans MS" panose="030F0702030302020204" pitchFamily="66" charset="0"/>
              </a:rPr>
              <a:t>değer artırıcı harcamalar</a:t>
            </a:r>
            <a:r>
              <a:rPr lang="tr-TR" sz="2500" dirty="0">
                <a:latin typeface="Comic Sans MS" panose="030F0702030302020204" pitchFamily="66" charset="0"/>
              </a:rPr>
              <a:t> için düzenlenen Taşınır İşlem Fişlerinin bir nüshası ödeme emri belgesi ekinde, </a:t>
            </a:r>
          </a:p>
          <a:p>
            <a:pPr algn="just">
              <a:buClr>
                <a:schemeClr val="accent1">
                  <a:lumMod val="75000"/>
                </a:schemeClr>
              </a:buClr>
              <a:buFont typeface="Wingdings" panose="05000000000000000000" pitchFamily="2" charset="2"/>
              <a:buChar char="q"/>
            </a:pPr>
            <a:r>
              <a:rPr lang="tr-TR" sz="2500" dirty="0">
                <a:latin typeface="Comic Sans MS" panose="030F0702030302020204" pitchFamily="66" charset="0"/>
              </a:rPr>
              <a:t>Diğer şekillerde edinilen taşınırların girişleri ve maddi duran varlık hesaplarında izlenen taşınırların çıkışları için düzenlenen Taşınır İşlem Fişlerinin birer nüshasının, düzenleme tarihini takip eden </a:t>
            </a:r>
            <a:r>
              <a:rPr lang="tr-TR" sz="2500" dirty="0">
                <a:solidFill>
                  <a:srgbClr val="FFFF00"/>
                </a:solidFill>
                <a:latin typeface="Comic Sans MS" panose="030F0702030302020204" pitchFamily="66" charset="0"/>
              </a:rPr>
              <a:t>en geç on gün içinde,</a:t>
            </a:r>
          </a:p>
          <a:p>
            <a:pPr algn="just">
              <a:buClr>
                <a:schemeClr val="accent1">
                  <a:lumMod val="75000"/>
                </a:schemeClr>
              </a:buClr>
              <a:buFont typeface="Wingdings" panose="05000000000000000000" pitchFamily="2" charset="2"/>
              <a:buChar char="q"/>
            </a:pPr>
            <a:r>
              <a:rPr lang="tr-TR" sz="2500" dirty="0">
                <a:solidFill>
                  <a:srgbClr val="FFFF00"/>
                </a:solidFill>
                <a:latin typeface="Comic Sans MS" panose="030F0702030302020204" pitchFamily="66" charset="0"/>
              </a:rPr>
              <a:t>Her durumda mali yıl sona ermeden önce </a:t>
            </a:r>
            <a:r>
              <a:rPr lang="tr-TR" sz="2500" dirty="0">
                <a:latin typeface="Comic Sans MS" panose="030F0702030302020204" pitchFamily="66" charset="0"/>
              </a:rPr>
              <a:t>muhasebe birimine gönderilmesi zorunludur.</a:t>
            </a:r>
          </a:p>
        </p:txBody>
      </p:sp>
      <p:sp>
        <p:nvSpPr>
          <p:cNvPr id="5" name="Slayt Numarası Yer Tutucusu 4">
            <a:extLst>
              <a:ext uri="{FF2B5EF4-FFF2-40B4-BE49-F238E27FC236}">
                <a16:creationId xmlns:a16="http://schemas.microsoft.com/office/drawing/2014/main" id="{79C47E4B-41A5-42D3-9115-6AF4941C5168}"/>
              </a:ext>
            </a:extLst>
          </p:cNvPr>
          <p:cNvSpPr>
            <a:spLocks noGrp="1"/>
          </p:cNvSpPr>
          <p:nvPr>
            <p:ph type="sldNum" sz="quarter" idx="12"/>
          </p:nvPr>
        </p:nvSpPr>
        <p:spPr/>
        <p:txBody>
          <a:bodyPr/>
          <a:lstStyle/>
          <a:p>
            <a:fld id="{4720E208-8340-4A8D-9E4A-6A27DDFC1402}" type="slidenum">
              <a:rPr lang="tr-TR" smtClean="0"/>
              <a:t>24</a:t>
            </a:fld>
            <a:endParaRPr lang="tr-TR"/>
          </a:p>
        </p:txBody>
      </p:sp>
    </p:spTree>
    <p:extLst>
      <p:ext uri="{BB962C8B-B14F-4D97-AF65-F5344CB8AC3E}">
        <p14:creationId xmlns:p14="http://schemas.microsoft.com/office/powerpoint/2010/main" val="2582586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63A1282-0EFD-433D-B5CA-EF2CD8C44498}"/>
              </a:ext>
            </a:extLst>
          </p:cNvPr>
          <p:cNvSpPr>
            <a:spLocks noGrp="1"/>
          </p:cNvSpPr>
          <p:nvPr>
            <p:ph type="title"/>
          </p:nvPr>
        </p:nvSpPr>
        <p:spPr>
          <a:xfrm>
            <a:off x="888719" y="194279"/>
            <a:ext cx="6937267" cy="970585"/>
          </a:xfrm>
        </p:spPr>
        <p:txBody>
          <a:bodyPr>
            <a:normAutofit fontScale="90000"/>
          </a:bodyPr>
          <a:lstStyle/>
          <a:p>
            <a:pPr marL="571500" indent="-571500">
              <a:buFont typeface="Wingdings" panose="05000000000000000000" pitchFamily="2" charset="2"/>
              <a:buChar char="ü"/>
            </a:pPr>
            <a:r>
              <a:rPr lang="tr-TR" sz="4000" b="1" dirty="0">
                <a:solidFill>
                  <a:schemeClr val="bg2">
                    <a:lumMod val="20000"/>
                    <a:lumOff val="80000"/>
                  </a:schemeClr>
                </a:solidFill>
                <a:latin typeface="Comic Sans MS" panose="030F0702030302020204" pitchFamily="66" charset="0"/>
              </a:rPr>
              <a:t>Sayım ve Devir İşlemleri-1</a:t>
            </a:r>
            <a:endParaRPr lang="tr-TR" sz="4000" dirty="0">
              <a:solidFill>
                <a:schemeClr val="bg2">
                  <a:lumMod val="20000"/>
                  <a:lumOff val="80000"/>
                </a:schemeClr>
              </a:solidFill>
              <a:latin typeface="Comic Sans MS" panose="030F0702030302020204" pitchFamily="66"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12C89BA2-6A9E-410E-BE72-4E6C66D950B7}"/>
              </a:ext>
            </a:extLst>
          </p:cNvPr>
          <p:cNvSpPr>
            <a:spLocks noGrp="1"/>
          </p:cNvSpPr>
          <p:nvPr>
            <p:ph idx="1"/>
          </p:nvPr>
        </p:nvSpPr>
        <p:spPr>
          <a:xfrm>
            <a:off x="570219" y="857506"/>
            <a:ext cx="9905999" cy="5661487"/>
          </a:xfrm>
        </p:spPr>
        <p:txBody>
          <a:bodyPr>
            <a:noAutofit/>
          </a:bodyPr>
          <a:lstStyle/>
          <a:p>
            <a:pPr algn="just">
              <a:buClr>
                <a:schemeClr val="accent1">
                  <a:lumMod val="75000"/>
                </a:schemeClr>
              </a:buClr>
              <a:buFont typeface="Wingdings" panose="05000000000000000000" pitchFamily="2" charset="2"/>
              <a:buChar char="q"/>
            </a:pPr>
            <a:r>
              <a:rPr lang="tr-TR" sz="2300" dirty="0">
                <a:latin typeface="Comic Sans MS" panose="030F0702030302020204" pitchFamily="66" charset="0"/>
              </a:rPr>
              <a:t>Kamu idarelerine ait taşınırların, </a:t>
            </a:r>
            <a:r>
              <a:rPr lang="tr-TR" sz="2300" dirty="0">
                <a:solidFill>
                  <a:srgbClr val="FFFF00"/>
                </a:solidFill>
                <a:latin typeface="Comic Sans MS" panose="030F0702030302020204" pitchFamily="66" charset="0"/>
              </a:rPr>
              <a:t>taşınır kayıt yetkililerinin görevlerinden ayrılmalarında,</a:t>
            </a:r>
            <a:r>
              <a:rPr lang="tr-TR" sz="2300" dirty="0">
                <a:latin typeface="Comic Sans MS" panose="030F0702030302020204" pitchFamily="66" charset="0"/>
              </a:rPr>
              <a:t> yıl sonlarında ve harcama yetkilisinin gerekli gördüğü durum ve zamanlarda sayımı yapılır. </a:t>
            </a:r>
            <a:endParaRPr lang="tr-TR" sz="2300" dirty="0">
              <a:latin typeface="Comic Sans MS" panose="030F0702030302020204" pitchFamily="66" charset="0"/>
              <a:cs typeface="Times New Roman" panose="02020603050405020304" pitchFamily="18" charset="0"/>
            </a:endParaRPr>
          </a:p>
          <a:p>
            <a:pPr algn="just">
              <a:buClr>
                <a:schemeClr val="accent1">
                  <a:lumMod val="75000"/>
                </a:schemeClr>
              </a:buClr>
              <a:buFont typeface="Wingdings" panose="05000000000000000000" pitchFamily="2" charset="2"/>
              <a:buChar char="q"/>
            </a:pPr>
            <a:r>
              <a:rPr lang="tr-TR" sz="2500" dirty="0">
                <a:latin typeface="Comic Sans MS" panose="030F0702030302020204" pitchFamily="66" charset="0"/>
                <a:cs typeface="Times New Roman" panose="02020603050405020304" pitchFamily="18" charset="0"/>
              </a:rPr>
              <a:t>Taşınır sayımları </a:t>
            </a:r>
            <a:r>
              <a:rPr lang="tr-TR" sz="2500" dirty="0">
                <a:solidFill>
                  <a:srgbClr val="FFFF00"/>
                </a:solidFill>
                <a:latin typeface="Comic Sans MS" panose="030F0702030302020204" pitchFamily="66" charset="0"/>
                <a:cs typeface="Times New Roman" panose="02020603050405020304" pitchFamily="18" charset="0"/>
              </a:rPr>
              <a:t>en az üç kişi</a:t>
            </a:r>
            <a:r>
              <a:rPr lang="tr-TR" sz="2500" dirty="0">
                <a:latin typeface="Comic Sans MS" panose="030F0702030302020204" pitchFamily="66" charset="0"/>
                <a:cs typeface="Times New Roman" panose="02020603050405020304" pitchFamily="18" charset="0"/>
              </a:rPr>
              <a:t>den oluşturulan </a:t>
            </a:r>
            <a:r>
              <a:rPr lang="tr-TR" sz="2500" dirty="0">
                <a:solidFill>
                  <a:srgbClr val="FFFF00"/>
                </a:solidFill>
                <a:latin typeface="Comic Sans MS" panose="030F0702030302020204" pitchFamily="66" charset="0"/>
                <a:cs typeface="Times New Roman" panose="02020603050405020304" pitchFamily="18" charset="0"/>
              </a:rPr>
              <a:t>sayım kurulu </a:t>
            </a:r>
            <a:r>
              <a:rPr lang="tr-TR" sz="2500" dirty="0">
                <a:latin typeface="Comic Sans MS" panose="030F0702030302020204" pitchFamily="66" charset="0"/>
                <a:cs typeface="Times New Roman" panose="02020603050405020304" pitchFamily="18" charset="0"/>
              </a:rPr>
              <a:t>tarafından yapılır.</a:t>
            </a:r>
          </a:p>
          <a:p>
            <a:pPr algn="just">
              <a:buClr>
                <a:schemeClr val="accent1">
                  <a:lumMod val="75000"/>
                </a:schemeClr>
              </a:buClr>
              <a:buFont typeface="Wingdings" panose="05000000000000000000" pitchFamily="2" charset="2"/>
              <a:buChar char="q"/>
            </a:pPr>
            <a:r>
              <a:rPr lang="tr-TR" sz="2500" dirty="0">
                <a:latin typeface="Comic Sans MS" panose="030F0702030302020204" pitchFamily="66" charset="0"/>
                <a:cs typeface="Times New Roman" panose="02020603050405020304" pitchFamily="18" charset="0"/>
              </a:rPr>
              <a:t>Sayım kurulu öncelikle, taşınır kayıt yetkilisince ambarda bulunduğu veya ambardan çıktığı halde belgesi düzenlenmediği ve kayıtları yapılmadığı belirtilen taşınırlara ilişkin işlemlerin yaptırılmasını sağlar. </a:t>
            </a:r>
          </a:p>
          <a:p>
            <a:pPr algn="just">
              <a:buClr>
                <a:schemeClr val="accent1">
                  <a:lumMod val="75000"/>
                </a:schemeClr>
              </a:buClr>
              <a:buFont typeface="Wingdings" panose="05000000000000000000" pitchFamily="2" charset="2"/>
              <a:buChar char="q"/>
            </a:pPr>
            <a:r>
              <a:rPr lang="tr-TR" sz="2500" dirty="0">
                <a:latin typeface="Comic Sans MS" panose="030F0702030302020204" pitchFamily="66" charset="0"/>
                <a:cs typeface="Times New Roman" panose="02020603050405020304" pitchFamily="18" charset="0"/>
              </a:rPr>
              <a:t>Sayım Tutanağının "Kayıtlara Göre Ambardaki Miktar" sütunu, defter kayıtları esas alınarak doldurulduktan sonra ambarlardaki taşınırlar fiilen sayılır ve bulunan miktarlar Sayım Tutanağının "Ambarda Bulunan Miktar" sütununa kaydedilir. </a:t>
            </a:r>
          </a:p>
        </p:txBody>
      </p:sp>
      <p:sp>
        <p:nvSpPr>
          <p:cNvPr id="5" name="Slayt Numarası Yer Tutucusu 4">
            <a:extLst>
              <a:ext uri="{FF2B5EF4-FFF2-40B4-BE49-F238E27FC236}">
                <a16:creationId xmlns:a16="http://schemas.microsoft.com/office/drawing/2014/main" id="{BE4126AB-65A2-4D80-B1F8-DA6D43932741}"/>
              </a:ext>
            </a:extLst>
          </p:cNvPr>
          <p:cNvSpPr>
            <a:spLocks noGrp="1"/>
          </p:cNvSpPr>
          <p:nvPr>
            <p:ph type="sldNum" sz="quarter" idx="12"/>
          </p:nvPr>
        </p:nvSpPr>
        <p:spPr/>
        <p:txBody>
          <a:bodyPr/>
          <a:lstStyle/>
          <a:p>
            <a:fld id="{4720E208-8340-4A8D-9E4A-6A27DDFC1402}" type="slidenum">
              <a:rPr lang="tr-TR" smtClean="0"/>
              <a:t>25</a:t>
            </a:fld>
            <a:endParaRPr lang="tr-TR"/>
          </a:p>
        </p:txBody>
      </p:sp>
    </p:spTree>
    <p:extLst>
      <p:ext uri="{BB962C8B-B14F-4D97-AF65-F5344CB8AC3E}">
        <p14:creationId xmlns:p14="http://schemas.microsoft.com/office/powerpoint/2010/main" val="3367850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9EFBEB2-B909-4A36-8FFE-F66F6EAD6437}"/>
              </a:ext>
            </a:extLst>
          </p:cNvPr>
          <p:cNvSpPr>
            <a:spLocks noGrp="1"/>
          </p:cNvSpPr>
          <p:nvPr>
            <p:ph type="title"/>
          </p:nvPr>
        </p:nvSpPr>
        <p:spPr>
          <a:xfrm>
            <a:off x="1141414" y="359546"/>
            <a:ext cx="9905998" cy="650989"/>
          </a:xfrm>
        </p:spPr>
        <p:txBody>
          <a:bodyPr>
            <a:normAutofit fontScale="90000"/>
          </a:bodyPr>
          <a:lstStyle/>
          <a:p>
            <a:pPr marL="571500" indent="-571500">
              <a:buFont typeface="Wingdings" panose="05000000000000000000" pitchFamily="2" charset="2"/>
              <a:buChar char="ü"/>
            </a:pPr>
            <a:r>
              <a:rPr lang="tr-TR" sz="4400" b="1" dirty="0">
                <a:solidFill>
                  <a:schemeClr val="bg2">
                    <a:lumMod val="20000"/>
                    <a:lumOff val="80000"/>
                  </a:schemeClr>
                </a:solidFill>
                <a:latin typeface="Comic Sans MS" panose="030F0702030302020204" pitchFamily="66" charset="0"/>
              </a:rPr>
              <a:t>Sayım ve Devir İşlemleri-2</a:t>
            </a:r>
            <a:endParaRPr lang="tr-TR" dirty="0">
              <a:solidFill>
                <a:schemeClr val="bg2">
                  <a:lumMod val="20000"/>
                  <a:lumOff val="80000"/>
                </a:schemeClr>
              </a:solidFill>
            </a:endParaRPr>
          </a:p>
        </p:txBody>
      </p:sp>
      <p:sp>
        <p:nvSpPr>
          <p:cNvPr id="3" name="İçerik Yer Tutucusu 2">
            <a:extLst>
              <a:ext uri="{FF2B5EF4-FFF2-40B4-BE49-F238E27FC236}">
                <a16:creationId xmlns:a16="http://schemas.microsoft.com/office/drawing/2014/main" id="{3CD3DE7C-24BB-4DDD-AFCD-19AB1E861D8F}"/>
              </a:ext>
            </a:extLst>
          </p:cNvPr>
          <p:cNvSpPr>
            <a:spLocks noGrp="1"/>
          </p:cNvSpPr>
          <p:nvPr>
            <p:ph idx="1"/>
          </p:nvPr>
        </p:nvSpPr>
        <p:spPr>
          <a:xfrm>
            <a:off x="1141415" y="1157534"/>
            <a:ext cx="9211126" cy="5538688"/>
          </a:xfrm>
        </p:spPr>
        <p:txBody>
          <a:bodyPr>
            <a:noAutofit/>
          </a:bodyPr>
          <a:lstStyle/>
          <a:p>
            <a:pPr algn="just">
              <a:buClr>
                <a:schemeClr val="accent1">
                  <a:lumMod val="75000"/>
                </a:schemeClr>
              </a:buClr>
              <a:buFont typeface="Wingdings" panose="05000000000000000000" pitchFamily="2" charset="2"/>
              <a:buChar char="q"/>
            </a:pPr>
            <a:r>
              <a:rPr lang="tr-TR" sz="2500" dirty="0">
                <a:latin typeface="Comic Sans MS" panose="030F0702030302020204" pitchFamily="66" charset="0"/>
                <a:cs typeface="Times New Roman" panose="02020603050405020304" pitchFamily="18" charset="0"/>
              </a:rPr>
              <a:t>Ambar sayım işlemleri tamamlandıktan sonra oda, büro, bölüm, geçit, salon gibi ortak kullanım alanlarında bulunan taşınırlar </a:t>
            </a:r>
            <a:r>
              <a:rPr lang="tr-TR" sz="2500" dirty="0">
                <a:solidFill>
                  <a:srgbClr val="FFFF00"/>
                </a:solidFill>
                <a:latin typeface="Comic Sans MS" panose="030F0702030302020204" pitchFamily="66" charset="0"/>
                <a:cs typeface="Times New Roman" panose="02020603050405020304" pitchFamily="18" charset="0"/>
              </a:rPr>
              <a:t>Dayanıklı Taşınırlar Listeleri </a:t>
            </a:r>
            <a:r>
              <a:rPr lang="tr-TR" sz="2500" dirty="0">
                <a:latin typeface="Comic Sans MS" panose="030F0702030302020204" pitchFamily="66" charset="0"/>
                <a:cs typeface="Times New Roman" panose="02020603050405020304" pitchFamily="18" charset="0"/>
              </a:rPr>
              <a:t>esas alınarak sayılır ve sayım sonuçları </a:t>
            </a:r>
            <a:r>
              <a:rPr lang="tr-TR" sz="2500" dirty="0">
                <a:solidFill>
                  <a:srgbClr val="FFFF00"/>
                </a:solidFill>
                <a:latin typeface="Comic Sans MS" panose="030F0702030302020204" pitchFamily="66" charset="0"/>
                <a:cs typeface="Times New Roman" panose="02020603050405020304" pitchFamily="18" charset="0"/>
              </a:rPr>
              <a:t>Sayım Tutanağı</a:t>
            </a:r>
            <a:r>
              <a:rPr lang="tr-TR" sz="2500" dirty="0">
                <a:latin typeface="Comic Sans MS" panose="030F0702030302020204" pitchFamily="66" charset="0"/>
                <a:cs typeface="Times New Roman" panose="02020603050405020304" pitchFamily="18" charset="0"/>
              </a:rPr>
              <a:t>nda gösterilir. </a:t>
            </a:r>
          </a:p>
          <a:p>
            <a:pPr algn="just">
              <a:buClr>
                <a:schemeClr val="accent1">
                  <a:lumMod val="75000"/>
                </a:schemeClr>
              </a:buClr>
              <a:buFont typeface="Wingdings" panose="05000000000000000000" pitchFamily="2" charset="2"/>
              <a:buChar char="q"/>
            </a:pPr>
            <a:r>
              <a:rPr lang="tr-TR" sz="2500" dirty="0">
                <a:latin typeface="Comic Sans MS" panose="030F0702030302020204" pitchFamily="66" charset="0"/>
                <a:cs typeface="Times New Roman" panose="02020603050405020304" pitchFamily="18" charset="0"/>
              </a:rPr>
              <a:t>Sayımda bulunan miktar ile kayıtlı miktar arasında fark bulunması halinde bu miktar </a:t>
            </a:r>
            <a:r>
              <a:rPr lang="tr-TR" sz="2500" dirty="0">
                <a:solidFill>
                  <a:srgbClr val="FFFF00"/>
                </a:solidFill>
                <a:latin typeface="Comic Sans MS" panose="030F0702030302020204" pitchFamily="66" charset="0"/>
                <a:cs typeface="Times New Roman" panose="02020603050405020304" pitchFamily="18" charset="0"/>
              </a:rPr>
              <a:t>"Fazla"</a:t>
            </a:r>
            <a:r>
              <a:rPr lang="tr-TR" sz="2500" dirty="0">
                <a:latin typeface="Comic Sans MS" panose="030F0702030302020204" pitchFamily="66" charset="0"/>
                <a:cs typeface="Times New Roman" panose="02020603050405020304" pitchFamily="18" charset="0"/>
              </a:rPr>
              <a:t> veya </a:t>
            </a:r>
            <a:r>
              <a:rPr lang="tr-TR" sz="2500" dirty="0">
                <a:solidFill>
                  <a:srgbClr val="FFFF00"/>
                </a:solidFill>
                <a:latin typeface="Comic Sans MS" panose="030F0702030302020204" pitchFamily="66" charset="0"/>
                <a:cs typeface="Times New Roman" panose="02020603050405020304" pitchFamily="18" charset="0"/>
              </a:rPr>
              <a:t>"Noksan"</a:t>
            </a:r>
            <a:r>
              <a:rPr lang="tr-TR" sz="2500" dirty="0">
                <a:latin typeface="Comic Sans MS" panose="030F0702030302020204" pitchFamily="66" charset="0"/>
                <a:cs typeface="Times New Roman" panose="02020603050405020304" pitchFamily="18" charset="0"/>
              </a:rPr>
              <a:t> sütununa kaydedilir.</a:t>
            </a:r>
          </a:p>
          <a:p>
            <a:pPr algn="just">
              <a:buFont typeface="Wingdings" panose="05000000000000000000" pitchFamily="2" charset="2"/>
              <a:buChar char="ü"/>
            </a:pPr>
            <a:endParaRPr lang="tr-TR" sz="1900" dirty="0">
              <a:latin typeface="Comic Sans MS" panose="030F0702030302020204" pitchFamily="66" charset="0"/>
              <a:cs typeface="Times New Roman" panose="02020603050405020304" pitchFamily="18" charset="0"/>
            </a:endParaRPr>
          </a:p>
        </p:txBody>
      </p:sp>
      <p:sp>
        <p:nvSpPr>
          <p:cNvPr id="5" name="Slayt Numarası Yer Tutucusu 4">
            <a:extLst>
              <a:ext uri="{FF2B5EF4-FFF2-40B4-BE49-F238E27FC236}">
                <a16:creationId xmlns:a16="http://schemas.microsoft.com/office/drawing/2014/main" id="{D6AA70FA-6C96-4BDE-BDBA-21E730C3B275}"/>
              </a:ext>
            </a:extLst>
          </p:cNvPr>
          <p:cNvSpPr>
            <a:spLocks noGrp="1"/>
          </p:cNvSpPr>
          <p:nvPr>
            <p:ph type="sldNum" sz="quarter" idx="12"/>
          </p:nvPr>
        </p:nvSpPr>
        <p:spPr/>
        <p:txBody>
          <a:bodyPr/>
          <a:lstStyle/>
          <a:p>
            <a:fld id="{4720E208-8340-4A8D-9E4A-6A27DDFC1402}" type="slidenum">
              <a:rPr lang="tr-TR" smtClean="0"/>
              <a:t>26</a:t>
            </a:fld>
            <a:endParaRPr lang="tr-TR"/>
          </a:p>
        </p:txBody>
      </p:sp>
      <p:sp>
        <p:nvSpPr>
          <p:cNvPr id="6" name="Oval 5">
            <a:extLst>
              <a:ext uri="{FF2B5EF4-FFF2-40B4-BE49-F238E27FC236}">
                <a16:creationId xmlns:a16="http://schemas.microsoft.com/office/drawing/2014/main" id="{FEB13D81-8559-4B34-9FB5-14F107015402}"/>
              </a:ext>
            </a:extLst>
          </p:cNvPr>
          <p:cNvSpPr/>
          <p:nvPr/>
        </p:nvSpPr>
        <p:spPr>
          <a:xfrm>
            <a:off x="7453119" y="4097459"/>
            <a:ext cx="2992884" cy="17928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a:latin typeface="Comic Sans MS" panose="030F0702030302020204" pitchFamily="66" charset="0"/>
              </a:rPr>
              <a:t>Taşınırların kayıtlı durumu ile fiili durumunun uyumsuz olması</a:t>
            </a:r>
          </a:p>
        </p:txBody>
      </p:sp>
      <p:sp>
        <p:nvSpPr>
          <p:cNvPr id="7" name="Metin kutusu 6">
            <a:extLst>
              <a:ext uri="{FF2B5EF4-FFF2-40B4-BE49-F238E27FC236}">
                <a16:creationId xmlns:a16="http://schemas.microsoft.com/office/drawing/2014/main" id="{535C8FDC-3697-427C-802B-67D525BE444E}"/>
              </a:ext>
            </a:extLst>
          </p:cNvPr>
          <p:cNvSpPr txBox="1"/>
          <p:nvPr/>
        </p:nvSpPr>
        <p:spPr>
          <a:xfrm rot="1236006">
            <a:off x="5313509" y="4181440"/>
            <a:ext cx="1452739" cy="646331"/>
          </a:xfrm>
          <a:prstGeom prst="rect">
            <a:avLst/>
          </a:prstGeom>
          <a:noFill/>
        </p:spPr>
        <p:txBody>
          <a:bodyPr wrap="square" rtlCol="0">
            <a:spAutoFit/>
          </a:bodyPr>
          <a:lstStyle/>
          <a:p>
            <a:pPr algn="ctr"/>
            <a:r>
              <a:rPr lang="tr-TR" b="1" dirty="0">
                <a:latin typeface="Comic Sans MS" panose="030F0702030302020204" pitchFamily="66" charset="0"/>
              </a:rPr>
              <a:t>İç Denetim Raporu</a:t>
            </a:r>
          </a:p>
        </p:txBody>
      </p:sp>
      <p:cxnSp>
        <p:nvCxnSpPr>
          <p:cNvPr id="9" name="Düz Ok Bağlayıcısı 8">
            <a:extLst>
              <a:ext uri="{FF2B5EF4-FFF2-40B4-BE49-F238E27FC236}">
                <a16:creationId xmlns:a16="http://schemas.microsoft.com/office/drawing/2014/main" id="{98AC7259-4D5D-4434-BDFA-145774FD5596}"/>
              </a:ext>
            </a:extLst>
          </p:cNvPr>
          <p:cNvCxnSpPr>
            <a:cxnSpLocks/>
          </p:cNvCxnSpPr>
          <p:nvPr/>
        </p:nvCxnSpPr>
        <p:spPr>
          <a:xfrm>
            <a:off x="5159141" y="3779879"/>
            <a:ext cx="2274457" cy="858239"/>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7171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EEB55F3-BA4C-439B-ABDE-EECF70ABA886}"/>
              </a:ext>
            </a:extLst>
          </p:cNvPr>
          <p:cNvSpPr>
            <a:spLocks noGrp="1"/>
          </p:cNvSpPr>
          <p:nvPr>
            <p:ph type="title"/>
          </p:nvPr>
        </p:nvSpPr>
        <p:spPr/>
        <p:txBody>
          <a:bodyPr/>
          <a:lstStyle/>
          <a:p>
            <a:pPr marL="571500" indent="-571500">
              <a:buClr>
                <a:schemeClr val="bg2">
                  <a:lumMod val="20000"/>
                  <a:lumOff val="80000"/>
                </a:schemeClr>
              </a:buClr>
              <a:buFont typeface="Wingdings" panose="05000000000000000000" pitchFamily="2" charset="2"/>
              <a:buChar char="ü"/>
            </a:pPr>
            <a:r>
              <a:rPr lang="tr-TR" sz="4000" b="1" dirty="0">
                <a:solidFill>
                  <a:schemeClr val="bg2">
                    <a:lumMod val="20000"/>
                    <a:lumOff val="80000"/>
                  </a:schemeClr>
                </a:solidFill>
                <a:latin typeface="Comic Sans MS" panose="030F0702030302020204" pitchFamily="66" charset="0"/>
              </a:rPr>
              <a:t>Sayım ve Devir İşlemleri-3</a:t>
            </a:r>
            <a:endParaRPr lang="tr-TR" dirty="0">
              <a:solidFill>
                <a:schemeClr val="bg2">
                  <a:lumMod val="20000"/>
                  <a:lumOff val="80000"/>
                </a:schemeClr>
              </a:solidFill>
            </a:endParaRPr>
          </a:p>
        </p:txBody>
      </p:sp>
      <p:sp>
        <p:nvSpPr>
          <p:cNvPr id="3" name="İçerik Yer Tutucusu 2">
            <a:extLst>
              <a:ext uri="{FF2B5EF4-FFF2-40B4-BE49-F238E27FC236}">
                <a16:creationId xmlns:a16="http://schemas.microsoft.com/office/drawing/2014/main" id="{817BA954-C7B3-4909-A74D-0DD24D70849F}"/>
              </a:ext>
            </a:extLst>
          </p:cNvPr>
          <p:cNvSpPr>
            <a:spLocks noGrp="1"/>
          </p:cNvSpPr>
          <p:nvPr>
            <p:ph idx="1"/>
          </p:nvPr>
        </p:nvSpPr>
        <p:spPr>
          <a:xfrm>
            <a:off x="1014535" y="1413726"/>
            <a:ext cx="8946541" cy="4195481"/>
          </a:xfrm>
        </p:spPr>
        <p:txBody>
          <a:bodyPr>
            <a:noAutofit/>
          </a:bodyPr>
          <a:lstStyle/>
          <a:p>
            <a:pPr algn="just">
              <a:buClr>
                <a:schemeClr val="accent1">
                  <a:lumMod val="75000"/>
                </a:schemeClr>
              </a:buClr>
              <a:buFont typeface="Wingdings" panose="05000000000000000000" pitchFamily="2" charset="2"/>
              <a:buChar char="q"/>
            </a:pPr>
            <a:r>
              <a:rPr lang="tr-TR" sz="2200" dirty="0">
                <a:latin typeface="Comic Sans MS" panose="030F0702030302020204" pitchFamily="66" charset="0"/>
                <a:cs typeface="Times New Roman" panose="02020603050405020304" pitchFamily="18" charset="0"/>
              </a:rPr>
              <a:t>Fiili miktarlarının kayıtlı miktarlardan </a:t>
            </a:r>
            <a:r>
              <a:rPr lang="tr-TR" sz="2200" dirty="0">
                <a:solidFill>
                  <a:srgbClr val="FFFF00"/>
                </a:solidFill>
                <a:latin typeface="Comic Sans MS" panose="030F0702030302020204" pitchFamily="66" charset="0"/>
                <a:cs typeface="Times New Roman" panose="02020603050405020304" pitchFamily="18" charset="0"/>
              </a:rPr>
              <a:t>eksik</a:t>
            </a:r>
            <a:r>
              <a:rPr lang="tr-TR" sz="2200" dirty="0">
                <a:latin typeface="Comic Sans MS" panose="030F0702030302020204" pitchFamily="66" charset="0"/>
                <a:cs typeface="Times New Roman" panose="02020603050405020304" pitchFamily="18" charset="0"/>
              </a:rPr>
              <a:t> oluğunun tespit edilmesi halinde </a:t>
            </a:r>
            <a:r>
              <a:rPr lang="tr-TR" sz="2200" dirty="0">
                <a:solidFill>
                  <a:srgbClr val="FFFF00"/>
                </a:solidFill>
                <a:latin typeface="Comic Sans MS" panose="030F0702030302020204" pitchFamily="66" charset="0"/>
                <a:cs typeface="Times New Roman" panose="02020603050405020304" pitchFamily="18" charset="0"/>
              </a:rPr>
              <a:t>Kayıttan Düşme Teklif ve Onay Tutanağı</a:t>
            </a:r>
            <a:r>
              <a:rPr lang="tr-TR" sz="2200" dirty="0">
                <a:latin typeface="Comic Sans MS" panose="030F0702030302020204" pitchFamily="66" charset="0"/>
                <a:cs typeface="Times New Roman" panose="02020603050405020304" pitchFamily="18" charset="0"/>
              </a:rPr>
              <a:t> ve </a:t>
            </a:r>
            <a:r>
              <a:rPr lang="tr-TR" sz="2200" dirty="0">
                <a:solidFill>
                  <a:srgbClr val="FFFF00"/>
                </a:solidFill>
                <a:latin typeface="Comic Sans MS" panose="030F0702030302020204" pitchFamily="66" charset="0"/>
                <a:cs typeface="Times New Roman" panose="02020603050405020304" pitchFamily="18" charset="0"/>
              </a:rPr>
              <a:t>Taşınır İşlem Fişi</a:t>
            </a:r>
            <a:r>
              <a:rPr lang="tr-TR" sz="2200" dirty="0">
                <a:latin typeface="Comic Sans MS" panose="030F0702030302020204" pitchFamily="66" charset="0"/>
                <a:cs typeface="Times New Roman" panose="02020603050405020304" pitchFamily="18" charset="0"/>
              </a:rPr>
              <a:t>; </a:t>
            </a:r>
            <a:r>
              <a:rPr lang="tr-TR" sz="2200" dirty="0">
                <a:solidFill>
                  <a:srgbClr val="FFFF00"/>
                </a:solidFill>
                <a:latin typeface="Comic Sans MS" panose="030F0702030302020204" pitchFamily="66" charset="0"/>
                <a:cs typeface="Times New Roman" panose="02020603050405020304" pitchFamily="18" charset="0"/>
              </a:rPr>
              <a:t>fazla</a:t>
            </a:r>
            <a:r>
              <a:rPr lang="tr-TR" sz="2200" dirty="0">
                <a:latin typeface="Comic Sans MS" panose="030F0702030302020204" pitchFamily="66" charset="0"/>
                <a:cs typeface="Times New Roman" panose="02020603050405020304" pitchFamily="18" charset="0"/>
              </a:rPr>
              <a:t> olduğunun tespit edilmesi halinde ise </a:t>
            </a:r>
            <a:r>
              <a:rPr lang="tr-TR" sz="2200" dirty="0">
                <a:solidFill>
                  <a:srgbClr val="FFFF00"/>
                </a:solidFill>
                <a:latin typeface="Comic Sans MS" panose="030F0702030302020204" pitchFamily="66" charset="0"/>
                <a:cs typeface="Times New Roman" panose="02020603050405020304" pitchFamily="18" charset="0"/>
              </a:rPr>
              <a:t>Taşınır İşlem Fişi düzenlettirilerek</a:t>
            </a:r>
            <a:r>
              <a:rPr lang="tr-TR" sz="2200" dirty="0">
                <a:latin typeface="Comic Sans MS" panose="030F0702030302020204" pitchFamily="66" charset="0"/>
                <a:cs typeface="Times New Roman" panose="02020603050405020304" pitchFamily="18" charset="0"/>
              </a:rPr>
              <a:t>, defter kayıtlarının sayım sonuçlarıyla uygunluğu sağlanır. </a:t>
            </a:r>
          </a:p>
          <a:p>
            <a:pPr algn="just">
              <a:buClr>
                <a:schemeClr val="accent1">
                  <a:lumMod val="75000"/>
                </a:schemeClr>
              </a:buClr>
              <a:buFont typeface="Wingdings" panose="05000000000000000000" pitchFamily="2" charset="2"/>
              <a:buChar char="q"/>
            </a:pPr>
            <a:r>
              <a:rPr lang="tr-TR" sz="2200" dirty="0">
                <a:latin typeface="Comic Sans MS" panose="030F0702030302020204" pitchFamily="66" charset="0"/>
                <a:cs typeface="Times New Roman" panose="02020603050405020304" pitchFamily="18" charset="0"/>
              </a:rPr>
              <a:t>Kayıtların sayım sonuçlarıyla uygunluğu sağlandıktan sonra Taşınır Sayım ve Döküm Cetveli düzenlenerek </a:t>
            </a:r>
            <a:r>
              <a:rPr lang="tr-TR" sz="2200" dirty="0">
                <a:solidFill>
                  <a:srgbClr val="FFFF00"/>
                </a:solidFill>
                <a:latin typeface="Comic Sans MS" panose="030F0702030302020204" pitchFamily="66" charset="0"/>
                <a:cs typeface="Times New Roman" panose="02020603050405020304" pitchFamily="18" charset="0"/>
              </a:rPr>
              <a:t>sayım kurulu </a:t>
            </a:r>
            <a:r>
              <a:rPr lang="tr-TR" sz="2200" dirty="0">
                <a:latin typeface="Comic Sans MS" panose="030F0702030302020204" pitchFamily="66" charset="0"/>
                <a:cs typeface="Times New Roman" panose="02020603050405020304" pitchFamily="18" charset="0"/>
              </a:rPr>
              <a:t>ile </a:t>
            </a:r>
            <a:r>
              <a:rPr lang="tr-TR" sz="2200" dirty="0">
                <a:solidFill>
                  <a:srgbClr val="FFFF00"/>
                </a:solidFill>
                <a:latin typeface="Comic Sans MS" panose="030F0702030302020204" pitchFamily="66" charset="0"/>
                <a:cs typeface="Times New Roman" panose="02020603050405020304" pitchFamily="18" charset="0"/>
              </a:rPr>
              <a:t>taşınır kayıt yetkilisi </a:t>
            </a:r>
            <a:r>
              <a:rPr lang="tr-TR" sz="2200" dirty="0">
                <a:latin typeface="Comic Sans MS" panose="030F0702030302020204" pitchFamily="66" charset="0"/>
                <a:cs typeface="Times New Roman" panose="02020603050405020304" pitchFamily="18" charset="0"/>
              </a:rPr>
              <a:t>tarafından imzalanır. </a:t>
            </a:r>
          </a:p>
          <a:p>
            <a:pPr algn="just">
              <a:buClr>
                <a:schemeClr val="accent1">
                  <a:lumMod val="75000"/>
                </a:schemeClr>
              </a:buClr>
              <a:buFont typeface="Wingdings" panose="05000000000000000000" pitchFamily="2" charset="2"/>
              <a:buChar char="q"/>
            </a:pPr>
            <a:r>
              <a:rPr lang="tr-TR" sz="2200" dirty="0">
                <a:latin typeface="Comic Sans MS" panose="030F0702030302020204" pitchFamily="66" charset="0"/>
                <a:cs typeface="Times New Roman" panose="02020603050405020304" pitchFamily="18" charset="0"/>
              </a:rPr>
              <a:t>Bu cetvel ve tutanak taşınır kayıt yetkilisinin yıl sonu hesabını oluşturur. </a:t>
            </a:r>
          </a:p>
          <a:p>
            <a:pPr algn="just">
              <a:buClr>
                <a:schemeClr val="accent1">
                  <a:lumMod val="75000"/>
                </a:schemeClr>
              </a:buClr>
              <a:buFont typeface="Wingdings" panose="05000000000000000000" pitchFamily="2" charset="2"/>
              <a:buChar char="q"/>
            </a:pPr>
            <a:r>
              <a:rPr lang="tr-TR" sz="2200" dirty="0">
                <a:latin typeface="Comic Sans MS" panose="030F0702030302020204" pitchFamily="66" charset="0"/>
              </a:rPr>
              <a:t>Sayım Tutanağın </a:t>
            </a:r>
            <a:r>
              <a:rPr lang="tr-TR" sz="2200" dirty="0">
                <a:solidFill>
                  <a:srgbClr val="FFFF00"/>
                </a:solidFill>
                <a:latin typeface="Comic Sans MS" panose="030F0702030302020204" pitchFamily="66" charset="0"/>
              </a:rPr>
              <a:t>sayım fazlası veya noksanına </a:t>
            </a:r>
            <a:r>
              <a:rPr lang="tr-TR" sz="2200" dirty="0">
                <a:latin typeface="Comic Sans MS" panose="030F0702030302020204" pitchFamily="66" charset="0"/>
              </a:rPr>
              <a:t>ilişkin sayfalarının bir nüshası, giriş-çıkış işlemleri için düzenlenen Taşınır İşlem Fişi ekine, bir nüshası da </a:t>
            </a:r>
            <a:r>
              <a:rPr lang="tr-TR" sz="2200" dirty="0">
                <a:solidFill>
                  <a:srgbClr val="FFFF00"/>
                </a:solidFill>
                <a:latin typeface="Comic Sans MS" panose="030F0702030302020204" pitchFamily="66" charset="0"/>
              </a:rPr>
              <a:t>Taşınır İşlem Fişinin muhasebe birimine gönderilecek nüshasına bağlanır</a:t>
            </a:r>
            <a:r>
              <a:rPr lang="tr-TR" sz="2200" dirty="0">
                <a:latin typeface="Comic Sans MS" panose="030F0702030302020204" pitchFamily="66" charset="0"/>
              </a:rPr>
              <a:t>. </a:t>
            </a:r>
          </a:p>
          <a:p>
            <a:pPr algn="just">
              <a:buClr>
                <a:schemeClr val="accent1">
                  <a:lumMod val="75000"/>
                </a:schemeClr>
              </a:buClr>
              <a:buFont typeface="Wingdings" panose="05000000000000000000" pitchFamily="2" charset="2"/>
              <a:buChar char="q"/>
            </a:pPr>
            <a:endParaRPr lang="tr-TR" sz="2200" dirty="0">
              <a:latin typeface="Comic Sans MS" panose="030F0702030302020204" pitchFamily="66"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479539F8-9C69-433C-AE00-960FF7CC8AFD}"/>
              </a:ext>
            </a:extLst>
          </p:cNvPr>
          <p:cNvSpPr>
            <a:spLocks noGrp="1"/>
          </p:cNvSpPr>
          <p:nvPr>
            <p:ph type="sldNum" sz="quarter" idx="12"/>
          </p:nvPr>
        </p:nvSpPr>
        <p:spPr/>
        <p:txBody>
          <a:bodyPr/>
          <a:lstStyle/>
          <a:p>
            <a:fld id="{4720E208-8340-4A8D-9E4A-6A27DDFC1402}" type="slidenum">
              <a:rPr lang="tr-TR" smtClean="0"/>
              <a:t>27</a:t>
            </a:fld>
            <a:endParaRPr lang="tr-TR"/>
          </a:p>
        </p:txBody>
      </p:sp>
    </p:spTree>
    <p:extLst>
      <p:ext uri="{BB962C8B-B14F-4D97-AF65-F5344CB8AC3E}">
        <p14:creationId xmlns:p14="http://schemas.microsoft.com/office/powerpoint/2010/main" val="13062564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7EDD72E-AE91-438D-9D64-9F43872919B0}"/>
              </a:ext>
            </a:extLst>
          </p:cNvPr>
          <p:cNvSpPr>
            <a:spLocks noGrp="1"/>
          </p:cNvSpPr>
          <p:nvPr>
            <p:ph type="title"/>
          </p:nvPr>
        </p:nvSpPr>
        <p:spPr>
          <a:xfrm>
            <a:off x="795184" y="224982"/>
            <a:ext cx="9905998" cy="730888"/>
          </a:xfrm>
        </p:spPr>
        <p:txBody>
          <a:bodyPr>
            <a:normAutofit/>
          </a:bodyPr>
          <a:lstStyle/>
          <a:p>
            <a:pPr marL="571500" indent="-571500">
              <a:buFont typeface="Wingdings" panose="05000000000000000000" pitchFamily="2" charset="2"/>
              <a:buChar char="ü"/>
            </a:pPr>
            <a:r>
              <a:rPr lang="tr-TR" sz="4000" b="1" cap="none" dirty="0">
                <a:solidFill>
                  <a:schemeClr val="bg2">
                    <a:lumMod val="20000"/>
                    <a:lumOff val="80000"/>
                  </a:schemeClr>
                </a:solidFill>
                <a:latin typeface="Comic Sans MS" panose="030F0702030302020204" pitchFamily="66" charset="0"/>
              </a:rPr>
              <a:t>Ambar Devir İşlemleri</a:t>
            </a:r>
            <a:endParaRPr lang="tr-TR" sz="4000" cap="none" dirty="0">
              <a:solidFill>
                <a:schemeClr val="bg2">
                  <a:lumMod val="20000"/>
                  <a:lumOff val="80000"/>
                </a:schemeClr>
              </a:solidFill>
              <a:latin typeface="Comic Sans MS" panose="030F0702030302020204" pitchFamily="66" charset="0"/>
            </a:endParaRPr>
          </a:p>
        </p:txBody>
      </p:sp>
      <p:sp>
        <p:nvSpPr>
          <p:cNvPr id="3" name="İçerik Yer Tutucusu 2">
            <a:extLst>
              <a:ext uri="{FF2B5EF4-FFF2-40B4-BE49-F238E27FC236}">
                <a16:creationId xmlns:a16="http://schemas.microsoft.com/office/drawing/2014/main" id="{6E6475E3-4D05-44CE-9EE9-274545540EB9}"/>
              </a:ext>
            </a:extLst>
          </p:cNvPr>
          <p:cNvSpPr>
            <a:spLocks noGrp="1"/>
          </p:cNvSpPr>
          <p:nvPr>
            <p:ph idx="1"/>
          </p:nvPr>
        </p:nvSpPr>
        <p:spPr>
          <a:xfrm>
            <a:off x="865640" y="1018014"/>
            <a:ext cx="9905999" cy="5552860"/>
          </a:xfrm>
        </p:spPr>
        <p:txBody>
          <a:bodyPr>
            <a:noAutofit/>
          </a:bodyPr>
          <a:lstStyle/>
          <a:p>
            <a:pPr algn="just">
              <a:buClr>
                <a:schemeClr val="accent1">
                  <a:lumMod val="75000"/>
                </a:schemeClr>
              </a:buClr>
              <a:buFont typeface="Wingdings" panose="05000000000000000000" pitchFamily="2" charset="2"/>
              <a:buChar char="q"/>
            </a:pPr>
            <a:r>
              <a:rPr lang="tr-TR" sz="2500" dirty="0">
                <a:latin typeface="Comic Sans MS" panose="030F0702030302020204" pitchFamily="66" charset="0"/>
              </a:rPr>
              <a:t>Taşınır kayıt yetkilileri, ambarlarda bulunan taşınırları ve bunlara ilişkin kayıt ve belgeleri, yerlerine görevlendirilenlere </a:t>
            </a:r>
            <a:r>
              <a:rPr lang="tr-TR" sz="2500" dirty="0">
                <a:solidFill>
                  <a:srgbClr val="FFFF00"/>
                </a:solidFill>
                <a:latin typeface="Comic Sans MS" panose="030F0702030302020204" pitchFamily="66" charset="0"/>
              </a:rPr>
              <a:t>devretmeden görevlerinden ayrılamazlar (devir süresi 7 gün). </a:t>
            </a:r>
            <a:r>
              <a:rPr lang="tr-TR" sz="2500" dirty="0">
                <a:latin typeface="Comic Sans MS" panose="030F0702030302020204" pitchFamily="66" charset="0"/>
              </a:rPr>
              <a:t>Yeni görevlendirilen taşınır kayıt yetkilileri de bu </a:t>
            </a:r>
            <a:r>
              <a:rPr lang="tr-TR" sz="2500" dirty="0">
                <a:solidFill>
                  <a:srgbClr val="FFFF00"/>
                </a:solidFill>
                <a:latin typeface="Comic Sans MS" panose="030F0702030302020204" pitchFamily="66" charset="0"/>
              </a:rPr>
              <a:t>kayıt ve belgeleri aramak</a:t>
            </a:r>
            <a:r>
              <a:rPr lang="tr-TR" sz="2500" dirty="0">
                <a:latin typeface="Comic Sans MS" panose="030F0702030302020204" pitchFamily="66" charset="0"/>
              </a:rPr>
              <a:t> ve </a:t>
            </a:r>
            <a:r>
              <a:rPr lang="tr-TR" sz="2500" dirty="0">
                <a:solidFill>
                  <a:srgbClr val="FFFF00"/>
                </a:solidFill>
                <a:latin typeface="Comic Sans MS" panose="030F0702030302020204" pitchFamily="66" charset="0"/>
              </a:rPr>
              <a:t>almak zorundadır.</a:t>
            </a:r>
          </a:p>
          <a:p>
            <a:pPr algn="just">
              <a:buClr>
                <a:schemeClr val="accent1">
                  <a:lumMod val="75000"/>
                </a:schemeClr>
              </a:buClr>
              <a:buFont typeface="Wingdings" panose="05000000000000000000" pitchFamily="2" charset="2"/>
              <a:buChar char="q"/>
            </a:pPr>
            <a:r>
              <a:rPr lang="tr-TR" sz="2500" dirty="0">
                <a:latin typeface="Comic Sans MS" panose="030F0702030302020204" pitchFamily="66" charset="0"/>
              </a:rPr>
              <a:t>Ambarlarındaki taşınırları ve taşınır işlemlerine ilişkin kayıt ve belgeleri </a:t>
            </a:r>
            <a:r>
              <a:rPr lang="tr-TR" sz="2500" dirty="0">
                <a:solidFill>
                  <a:srgbClr val="FFFF00"/>
                </a:solidFill>
                <a:latin typeface="Comic Sans MS" panose="030F0702030302020204" pitchFamily="66" charset="0"/>
              </a:rPr>
              <a:t>teslim etmeyen </a:t>
            </a:r>
            <a:r>
              <a:rPr lang="tr-TR" sz="2500" dirty="0">
                <a:latin typeface="Comic Sans MS" panose="030F0702030302020204" pitchFamily="66" charset="0"/>
              </a:rPr>
              <a:t>veya </a:t>
            </a:r>
            <a:r>
              <a:rPr lang="tr-TR" sz="2500" dirty="0">
                <a:solidFill>
                  <a:srgbClr val="FFFF00"/>
                </a:solidFill>
                <a:latin typeface="Comic Sans MS" panose="030F0702030302020204" pitchFamily="66" charset="0"/>
              </a:rPr>
              <a:t>istifa, hastalık, tutuklanma, ölüm gibi nedenlerle</a:t>
            </a:r>
            <a:r>
              <a:rPr lang="tr-TR" sz="2500" dirty="0">
                <a:latin typeface="Comic Sans MS" panose="030F0702030302020204" pitchFamily="66" charset="0"/>
              </a:rPr>
              <a:t> devir ve teslim edilemeyen taşınırlar ve belgeler, </a:t>
            </a:r>
            <a:r>
              <a:rPr lang="tr-TR" sz="2500" dirty="0">
                <a:solidFill>
                  <a:srgbClr val="FFFF00"/>
                </a:solidFill>
                <a:latin typeface="Comic Sans MS" panose="030F0702030302020204" pitchFamily="66" charset="0"/>
              </a:rPr>
              <a:t>devir kurulu</a:t>
            </a:r>
            <a:r>
              <a:rPr lang="tr-TR" sz="2500" dirty="0">
                <a:latin typeface="Comic Sans MS" panose="030F0702030302020204" pitchFamily="66" charset="0"/>
              </a:rPr>
              <a:t> aracılığı ile yeni taşınır kayıt yetkilisine devir ve teslim edilir.</a:t>
            </a:r>
          </a:p>
          <a:p>
            <a:pPr algn="just">
              <a:buClr>
                <a:schemeClr val="accent1">
                  <a:lumMod val="75000"/>
                </a:schemeClr>
              </a:buClr>
              <a:buFont typeface="Wingdings" panose="05000000000000000000" pitchFamily="2" charset="2"/>
              <a:buChar char="q"/>
            </a:pPr>
            <a:r>
              <a:rPr lang="tr-TR" sz="2500" dirty="0">
                <a:latin typeface="Comic Sans MS" panose="030F0702030302020204" pitchFamily="66" charset="0"/>
              </a:rPr>
              <a:t>Devir kurulu, harcama yetkilisi tarafından belirlenen bir kişinin başkanlığında, taşınır kayıt yetkililerinin de katıldığı, </a:t>
            </a:r>
            <a:r>
              <a:rPr lang="tr-TR" sz="2500" dirty="0">
                <a:solidFill>
                  <a:srgbClr val="FFFF00"/>
                </a:solidFill>
                <a:latin typeface="Comic Sans MS" panose="030F0702030302020204" pitchFamily="66" charset="0"/>
              </a:rPr>
              <a:t>en az üç </a:t>
            </a:r>
            <a:r>
              <a:rPr lang="tr-TR" sz="2500" dirty="0">
                <a:latin typeface="Comic Sans MS" panose="030F0702030302020204" pitchFamily="66" charset="0"/>
              </a:rPr>
              <a:t>kişiden oluşur. Ambarların devri, </a:t>
            </a:r>
            <a:r>
              <a:rPr lang="tr-TR" sz="2500" dirty="0">
                <a:solidFill>
                  <a:srgbClr val="FFFF00"/>
                </a:solidFill>
                <a:latin typeface="Comic Sans MS" panose="030F0702030302020204" pitchFamily="66" charset="0"/>
              </a:rPr>
              <a:t>Ambar Devir ve Teslim Tutanağı</a:t>
            </a:r>
            <a:r>
              <a:rPr lang="tr-TR" sz="2500" b="1" dirty="0">
                <a:latin typeface="Comic Sans MS" panose="030F0702030302020204" pitchFamily="66" charset="0"/>
              </a:rPr>
              <a:t> </a:t>
            </a:r>
            <a:r>
              <a:rPr lang="tr-TR" sz="2500" dirty="0">
                <a:latin typeface="Comic Sans MS" panose="030F0702030302020204" pitchFamily="66" charset="0"/>
              </a:rPr>
              <a:t>düzenlenerek yapılır. </a:t>
            </a:r>
          </a:p>
        </p:txBody>
      </p:sp>
      <p:sp>
        <p:nvSpPr>
          <p:cNvPr id="5" name="Slayt Numarası Yer Tutucusu 4">
            <a:extLst>
              <a:ext uri="{FF2B5EF4-FFF2-40B4-BE49-F238E27FC236}">
                <a16:creationId xmlns:a16="http://schemas.microsoft.com/office/drawing/2014/main" id="{B4FD0D3C-8D65-42CA-93FB-E9A2E72C16BE}"/>
              </a:ext>
            </a:extLst>
          </p:cNvPr>
          <p:cNvSpPr>
            <a:spLocks noGrp="1"/>
          </p:cNvSpPr>
          <p:nvPr>
            <p:ph type="sldNum" sz="quarter" idx="12"/>
          </p:nvPr>
        </p:nvSpPr>
        <p:spPr/>
        <p:txBody>
          <a:bodyPr/>
          <a:lstStyle/>
          <a:p>
            <a:fld id="{4720E208-8340-4A8D-9E4A-6A27DDFC1402}" type="slidenum">
              <a:rPr lang="tr-TR" smtClean="0"/>
              <a:t>28</a:t>
            </a:fld>
            <a:endParaRPr lang="tr-TR"/>
          </a:p>
        </p:txBody>
      </p:sp>
    </p:spTree>
    <p:extLst>
      <p:ext uri="{BB962C8B-B14F-4D97-AF65-F5344CB8AC3E}">
        <p14:creationId xmlns:p14="http://schemas.microsoft.com/office/powerpoint/2010/main" val="42032679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375D6AEC-CAB7-4968-ABDD-16709F6FA84F}"/>
              </a:ext>
            </a:extLst>
          </p:cNvPr>
          <p:cNvSpPr>
            <a:spLocks noGrp="1"/>
          </p:cNvSpPr>
          <p:nvPr>
            <p:ph type="title"/>
          </p:nvPr>
        </p:nvSpPr>
        <p:spPr>
          <a:xfrm>
            <a:off x="1098610" y="99272"/>
            <a:ext cx="9404723" cy="658528"/>
          </a:xfrm>
        </p:spPr>
        <p:txBody>
          <a:bodyPr>
            <a:noAutofit/>
          </a:bodyPr>
          <a:lstStyle/>
          <a:p>
            <a:pPr marL="571500" indent="-571500" algn="ctr">
              <a:buFont typeface="Wingdings" panose="05000000000000000000" pitchFamily="2" charset="2"/>
              <a:buChar char="ü"/>
            </a:pPr>
            <a:r>
              <a:rPr lang="tr-TR" sz="4000" b="1" cap="none" dirty="0">
                <a:solidFill>
                  <a:schemeClr val="bg2">
                    <a:lumMod val="20000"/>
                    <a:lumOff val="80000"/>
                  </a:schemeClr>
                </a:solidFill>
                <a:latin typeface="Comic Sans MS" panose="030F0702030302020204" pitchFamily="66" charset="0"/>
              </a:rPr>
              <a:t>Ambar Devir ve Teslim Tutanağı</a:t>
            </a:r>
            <a:endParaRPr lang="tr-TR" sz="4000" dirty="0">
              <a:solidFill>
                <a:schemeClr val="bg2">
                  <a:lumMod val="20000"/>
                  <a:lumOff val="80000"/>
                </a:schemeClr>
              </a:solidFill>
            </a:endParaRPr>
          </a:p>
        </p:txBody>
      </p:sp>
      <p:sp>
        <p:nvSpPr>
          <p:cNvPr id="3" name="Slayt Numarası Yer Tutucusu 2">
            <a:extLst>
              <a:ext uri="{FF2B5EF4-FFF2-40B4-BE49-F238E27FC236}">
                <a16:creationId xmlns:a16="http://schemas.microsoft.com/office/drawing/2014/main" id="{30AD4A3B-5728-4ACC-A5A0-40EF6D7A2C27}"/>
              </a:ext>
            </a:extLst>
          </p:cNvPr>
          <p:cNvSpPr>
            <a:spLocks noGrp="1"/>
          </p:cNvSpPr>
          <p:nvPr>
            <p:ph type="sldNum" sz="quarter" idx="12"/>
          </p:nvPr>
        </p:nvSpPr>
        <p:spPr/>
        <p:txBody>
          <a:bodyPr/>
          <a:lstStyle/>
          <a:p>
            <a:fld id="{4720E208-8340-4A8D-9E4A-6A27DDFC1402}" type="slidenum">
              <a:rPr lang="tr-TR" smtClean="0"/>
              <a:t>29</a:t>
            </a:fld>
            <a:endParaRPr lang="tr-TR"/>
          </a:p>
        </p:txBody>
      </p:sp>
      <p:sp>
        <p:nvSpPr>
          <p:cNvPr id="2" name="Oval 1">
            <a:extLst>
              <a:ext uri="{FF2B5EF4-FFF2-40B4-BE49-F238E27FC236}">
                <a16:creationId xmlns:a16="http://schemas.microsoft.com/office/drawing/2014/main" id="{FD33DA94-61FA-4DEF-9215-69BA1223D01E}"/>
              </a:ext>
            </a:extLst>
          </p:cNvPr>
          <p:cNvSpPr/>
          <p:nvPr/>
        </p:nvSpPr>
        <p:spPr>
          <a:xfrm>
            <a:off x="7658840" y="921895"/>
            <a:ext cx="2992884" cy="20900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a:latin typeface="Comic Sans MS" panose="030F0702030302020204" pitchFamily="66" charset="0"/>
              </a:rPr>
              <a:t>Ambar devir ve tesliminin fiili sayılmadan sistem üzerinden yapılması</a:t>
            </a:r>
            <a:endParaRPr lang="tr-TR" sz="2000" dirty="0"/>
          </a:p>
        </p:txBody>
      </p:sp>
      <p:sp>
        <p:nvSpPr>
          <p:cNvPr id="7" name="Oval 6">
            <a:extLst>
              <a:ext uri="{FF2B5EF4-FFF2-40B4-BE49-F238E27FC236}">
                <a16:creationId xmlns:a16="http://schemas.microsoft.com/office/drawing/2014/main" id="{77BD49E3-FA3C-4C2D-9BD0-36EB11525AFE}"/>
              </a:ext>
            </a:extLst>
          </p:cNvPr>
          <p:cNvSpPr/>
          <p:nvPr/>
        </p:nvSpPr>
        <p:spPr>
          <a:xfrm>
            <a:off x="1453538" y="1081408"/>
            <a:ext cx="2992884" cy="19054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2000" dirty="0">
              <a:latin typeface="Comic Sans MS" panose="030F0702030302020204" pitchFamily="66" charset="0"/>
            </a:endParaRPr>
          </a:p>
          <a:p>
            <a:pPr algn="ctr"/>
            <a:r>
              <a:rPr lang="tr-TR" sz="2000" dirty="0">
                <a:latin typeface="Comic Sans MS" panose="030F0702030302020204" pitchFamily="66" charset="0"/>
              </a:rPr>
              <a:t>Ambar Devir ve Teslim Tutanağının düzenlenmemiş olması</a:t>
            </a:r>
          </a:p>
          <a:p>
            <a:pPr algn="ctr"/>
            <a:endParaRPr lang="tr-TR" dirty="0"/>
          </a:p>
        </p:txBody>
      </p:sp>
      <p:sp>
        <p:nvSpPr>
          <p:cNvPr id="12" name="Dikdörtgen 11">
            <a:extLst>
              <a:ext uri="{FF2B5EF4-FFF2-40B4-BE49-F238E27FC236}">
                <a16:creationId xmlns:a16="http://schemas.microsoft.com/office/drawing/2014/main" id="{EDA3DDC0-8EE5-4464-B4BC-3ED8A9A15A13}"/>
              </a:ext>
            </a:extLst>
          </p:cNvPr>
          <p:cNvSpPr/>
          <p:nvPr/>
        </p:nvSpPr>
        <p:spPr>
          <a:xfrm>
            <a:off x="7522003" y="3011899"/>
            <a:ext cx="3249636" cy="3277820"/>
          </a:xfrm>
          <a:prstGeom prst="rect">
            <a:avLst/>
          </a:prstGeom>
        </p:spPr>
        <p:txBody>
          <a:bodyPr wrap="square">
            <a:spAutoFit/>
          </a:bodyPr>
          <a:lstStyle/>
          <a:p>
            <a:pPr marL="342900" indent="-342900" algn="ctr">
              <a:buClr>
                <a:srgbClr val="C00000"/>
              </a:buClr>
              <a:buFont typeface="Wingdings" panose="05000000000000000000" pitchFamily="2" charset="2"/>
              <a:buChar char="q"/>
            </a:pPr>
            <a:r>
              <a:rPr lang="tr-TR" sz="2300" dirty="0">
                <a:latin typeface="Comic Sans MS" panose="030F0702030302020204" pitchFamily="66" charset="0"/>
              </a:rPr>
              <a:t>Kayıtlara göre </a:t>
            </a:r>
            <a:r>
              <a:rPr lang="tr-TR" sz="2300" dirty="0">
                <a:solidFill>
                  <a:srgbClr val="FFFF00"/>
                </a:solidFill>
                <a:latin typeface="Comic Sans MS" panose="030F0702030302020204" pitchFamily="66" charset="0"/>
              </a:rPr>
              <a:t>ambarda bulunması gereken </a:t>
            </a:r>
            <a:r>
              <a:rPr lang="tr-TR" sz="2300" dirty="0">
                <a:latin typeface="Comic Sans MS" panose="030F0702030302020204" pitchFamily="66" charset="0"/>
              </a:rPr>
              <a:t>taşınırlar ile sayımda </a:t>
            </a:r>
            <a:r>
              <a:rPr lang="tr-TR" sz="2300" dirty="0">
                <a:solidFill>
                  <a:srgbClr val="FFFF00"/>
                </a:solidFill>
                <a:latin typeface="Comic Sans MS" panose="030F0702030302020204" pitchFamily="66" charset="0"/>
              </a:rPr>
              <a:t>fiilen bulunan </a:t>
            </a:r>
            <a:r>
              <a:rPr lang="tr-TR" sz="2300" dirty="0">
                <a:latin typeface="Comic Sans MS" panose="030F0702030302020204" pitchFamily="66" charset="0"/>
              </a:rPr>
              <a:t>miktarlar, varsa fazla ve noksanlar Tutanakta gösterilir. </a:t>
            </a:r>
          </a:p>
        </p:txBody>
      </p:sp>
      <p:sp>
        <p:nvSpPr>
          <p:cNvPr id="13" name="Dikdörtgen 12">
            <a:extLst>
              <a:ext uri="{FF2B5EF4-FFF2-40B4-BE49-F238E27FC236}">
                <a16:creationId xmlns:a16="http://schemas.microsoft.com/office/drawing/2014/main" id="{1E2FC266-DB3F-4288-9480-68B6EDC69BC4}"/>
              </a:ext>
            </a:extLst>
          </p:cNvPr>
          <p:cNvSpPr/>
          <p:nvPr/>
        </p:nvSpPr>
        <p:spPr>
          <a:xfrm>
            <a:off x="1359451" y="3011899"/>
            <a:ext cx="3577883" cy="3631763"/>
          </a:xfrm>
          <a:prstGeom prst="rect">
            <a:avLst/>
          </a:prstGeom>
        </p:spPr>
        <p:txBody>
          <a:bodyPr wrap="square">
            <a:spAutoFit/>
          </a:bodyPr>
          <a:lstStyle/>
          <a:p>
            <a:pPr marL="342900" indent="-342900" algn="ctr">
              <a:buClr>
                <a:srgbClr val="C00000"/>
              </a:buClr>
              <a:buFont typeface="Wingdings" panose="05000000000000000000" pitchFamily="2" charset="2"/>
              <a:buChar char="q"/>
            </a:pPr>
            <a:r>
              <a:rPr lang="tr-TR" sz="2300" dirty="0">
                <a:latin typeface="Comic Sans MS" panose="030F0702030302020204" pitchFamily="66" charset="0"/>
              </a:rPr>
              <a:t>Taşınır kayıt yetkilileri arasındaki </a:t>
            </a:r>
            <a:r>
              <a:rPr lang="tr-TR" sz="2300" dirty="0">
                <a:solidFill>
                  <a:srgbClr val="FFFF00"/>
                </a:solidFill>
                <a:latin typeface="Comic Sans MS" panose="030F0702030302020204" pitchFamily="66" charset="0"/>
              </a:rPr>
              <a:t>ambar devir ve teslim alma işlemlerinde </a:t>
            </a:r>
            <a:r>
              <a:rPr lang="tr-TR" sz="2300" dirty="0">
                <a:latin typeface="Comic Sans MS" panose="030F0702030302020204" pitchFamily="66" charset="0"/>
              </a:rPr>
              <a:t>düzenlenir. </a:t>
            </a:r>
          </a:p>
          <a:p>
            <a:pPr algn="ctr"/>
            <a:r>
              <a:rPr lang="tr-TR" sz="2300" dirty="0">
                <a:latin typeface="Comic Sans MS" panose="030F0702030302020204" pitchFamily="66" charset="0"/>
              </a:rPr>
              <a:t>Tutanak </a:t>
            </a:r>
            <a:r>
              <a:rPr lang="tr-TR" sz="2300" dirty="0">
                <a:solidFill>
                  <a:srgbClr val="FFFF00"/>
                </a:solidFill>
                <a:latin typeface="Comic Sans MS" panose="030F0702030302020204" pitchFamily="66" charset="0"/>
              </a:rPr>
              <a:t>üç nüsha </a:t>
            </a:r>
            <a:r>
              <a:rPr lang="tr-TR" sz="2300" dirty="0">
                <a:latin typeface="Comic Sans MS" panose="030F0702030302020204" pitchFamily="66" charset="0"/>
              </a:rPr>
              <a:t>düzenlenir (devredene, devir alana verilir ve üçüncü nüshası dosyasında saklanır)</a:t>
            </a:r>
          </a:p>
        </p:txBody>
      </p:sp>
      <p:sp>
        <p:nvSpPr>
          <p:cNvPr id="15" name="Ok: Sağ 14">
            <a:extLst>
              <a:ext uri="{FF2B5EF4-FFF2-40B4-BE49-F238E27FC236}">
                <a16:creationId xmlns:a16="http://schemas.microsoft.com/office/drawing/2014/main" id="{EA3E46EA-FE05-48A9-BA43-D90DB5548D24}"/>
              </a:ext>
            </a:extLst>
          </p:cNvPr>
          <p:cNvSpPr/>
          <p:nvPr/>
        </p:nvSpPr>
        <p:spPr>
          <a:xfrm>
            <a:off x="5184560" y="1690759"/>
            <a:ext cx="1343116" cy="49103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Metin kutusu 15">
            <a:extLst>
              <a:ext uri="{FF2B5EF4-FFF2-40B4-BE49-F238E27FC236}">
                <a16:creationId xmlns:a16="http://schemas.microsoft.com/office/drawing/2014/main" id="{897439B0-1E91-40E6-8D8A-852CC93173C0}"/>
              </a:ext>
            </a:extLst>
          </p:cNvPr>
          <p:cNvSpPr txBox="1"/>
          <p:nvPr/>
        </p:nvSpPr>
        <p:spPr>
          <a:xfrm>
            <a:off x="2555899" y="1132293"/>
            <a:ext cx="6600437" cy="430887"/>
          </a:xfrm>
          <a:prstGeom prst="rect">
            <a:avLst/>
          </a:prstGeom>
          <a:noFill/>
        </p:spPr>
        <p:txBody>
          <a:bodyPr wrap="square" rtlCol="0">
            <a:spAutoFit/>
          </a:bodyPr>
          <a:lstStyle/>
          <a:p>
            <a:pPr algn="ctr"/>
            <a:r>
              <a:rPr lang="tr-TR" sz="2200" b="1" dirty="0">
                <a:solidFill>
                  <a:schemeClr val="bg2">
                    <a:lumMod val="20000"/>
                    <a:lumOff val="80000"/>
                  </a:schemeClr>
                </a:solidFill>
                <a:latin typeface="Comic Sans MS" panose="030F0702030302020204" pitchFamily="66" charset="0"/>
              </a:rPr>
              <a:t>İç Denetim Raporu</a:t>
            </a:r>
          </a:p>
        </p:txBody>
      </p:sp>
    </p:spTree>
    <p:extLst>
      <p:ext uri="{BB962C8B-B14F-4D97-AF65-F5344CB8AC3E}">
        <p14:creationId xmlns:p14="http://schemas.microsoft.com/office/powerpoint/2010/main" val="3832377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387EEF-D2C7-4C57-A017-88E52F72D763}"/>
              </a:ext>
            </a:extLst>
          </p:cNvPr>
          <p:cNvSpPr>
            <a:spLocks noGrp="1"/>
          </p:cNvSpPr>
          <p:nvPr>
            <p:ph type="title"/>
          </p:nvPr>
        </p:nvSpPr>
        <p:spPr>
          <a:xfrm>
            <a:off x="1103312" y="620786"/>
            <a:ext cx="9404723" cy="792017"/>
          </a:xfrm>
        </p:spPr>
        <p:txBody>
          <a:bodyPr/>
          <a:lstStyle/>
          <a:p>
            <a:pPr algn="ctr"/>
            <a:r>
              <a:rPr lang="tr-TR" sz="4000" b="1" dirty="0">
                <a:solidFill>
                  <a:schemeClr val="bg2">
                    <a:lumMod val="20000"/>
                    <a:lumOff val="80000"/>
                  </a:schemeClr>
                </a:solidFill>
                <a:latin typeface="Comic Sans MS" panose="030F0702030302020204" pitchFamily="66" charset="0"/>
              </a:rPr>
              <a:t>Sorumluluk ve Görevliler</a:t>
            </a:r>
            <a:endParaRPr lang="tr-TR" sz="4000" dirty="0">
              <a:solidFill>
                <a:schemeClr val="bg2">
                  <a:lumMod val="20000"/>
                  <a:lumOff val="80000"/>
                </a:schemeClr>
              </a:solidFill>
            </a:endParaRPr>
          </a:p>
        </p:txBody>
      </p:sp>
      <p:sp>
        <p:nvSpPr>
          <p:cNvPr id="3" name="İçerik Yer Tutucusu 2">
            <a:extLst>
              <a:ext uri="{FF2B5EF4-FFF2-40B4-BE49-F238E27FC236}">
                <a16:creationId xmlns:a16="http://schemas.microsoft.com/office/drawing/2014/main" id="{2BEEDA42-4DDA-4D02-AB08-2ECFD9FBC962}"/>
              </a:ext>
            </a:extLst>
          </p:cNvPr>
          <p:cNvSpPr>
            <a:spLocks noGrp="1"/>
          </p:cNvSpPr>
          <p:nvPr>
            <p:ph idx="1"/>
          </p:nvPr>
        </p:nvSpPr>
        <p:spPr>
          <a:xfrm>
            <a:off x="1103312" y="2052918"/>
            <a:ext cx="9953894" cy="4195481"/>
          </a:xfrm>
        </p:spPr>
        <p:txBody>
          <a:bodyPr/>
          <a:lstStyle/>
          <a:p>
            <a:pPr marL="0" indent="0">
              <a:buNone/>
            </a:pPr>
            <a:endParaRPr lang="tr-TR" dirty="0"/>
          </a:p>
        </p:txBody>
      </p:sp>
      <p:sp>
        <p:nvSpPr>
          <p:cNvPr id="4" name="Slayt Numarası Yer Tutucusu 3">
            <a:extLst>
              <a:ext uri="{FF2B5EF4-FFF2-40B4-BE49-F238E27FC236}">
                <a16:creationId xmlns:a16="http://schemas.microsoft.com/office/drawing/2014/main" id="{C5C40FA7-A907-4042-9E07-EA11720C69D5}"/>
              </a:ext>
            </a:extLst>
          </p:cNvPr>
          <p:cNvSpPr>
            <a:spLocks noGrp="1"/>
          </p:cNvSpPr>
          <p:nvPr>
            <p:ph type="sldNum" sz="quarter" idx="12"/>
          </p:nvPr>
        </p:nvSpPr>
        <p:spPr/>
        <p:txBody>
          <a:bodyPr/>
          <a:lstStyle/>
          <a:p>
            <a:fld id="{4720E208-8340-4A8D-9E4A-6A27DDFC1402}" type="slidenum">
              <a:rPr lang="tr-TR" smtClean="0"/>
              <a:t>3</a:t>
            </a:fld>
            <a:endParaRPr lang="tr-TR"/>
          </a:p>
        </p:txBody>
      </p:sp>
      <p:sp>
        <p:nvSpPr>
          <p:cNvPr id="5" name="Oval 4">
            <a:extLst>
              <a:ext uri="{FF2B5EF4-FFF2-40B4-BE49-F238E27FC236}">
                <a16:creationId xmlns:a16="http://schemas.microsoft.com/office/drawing/2014/main" id="{CA523073-54C8-41BE-A781-53A287A5269B}"/>
              </a:ext>
            </a:extLst>
          </p:cNvPr>
          <p:cNvSpPr/>
          <p:nvPr/>
        </p:nvSpPr>
        <p:spPr>
          <a:xfrm>
            <a:off x="1361825" y="3470047"/>
            <a:ext cx="2293034" cy="13612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b="1" dirty="0">
                <a:latin typeface="Comic Sans MS" panose="030F0702030302020204" pitchFamily="66" charset="0"/>
              </a:rPr>
              <a:t>Harcama Yetkilisi</a:t>
            </a:r>
          </a:p>
        </p:txBody>
      </p:sp>
      <p:sp>
        <p:nvSpPr>
          <p:cNvPr id="9" name="Oval 8">
            <a:extLst>
              <a:ext uri="{FF2B5EF4-FFF2-40B4-BE49-F238E27FC236}">
                <a16:creationId xmlns:a16="http://schemas.microsoft.com/office/drawing/2014/main" id="{9214CA1D-BE7F-44AE-A3EB-030387363560}"/>
              </a:ext>
            </a:extLst>
          </p:cNvPr>
          <p:cNvSpPr/>
          <p:nvPr/>
        </p:nvSpPr>
        <p:spPr>
          <a:xfrm>
            <a:off x="3799151" y="4232753"/>
            <a:ext cx="2293034" cy="13612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b="1" dirty="0">
                <a:latin typeface="Comic Sans MS" panose="030F0702030302020204" pitchFamily="66" charset="0"/>
              </a:rPr>
              <a:t>Taşınır Kayıt Yetkilisi</a:t>
            </a:r>
          </a:p>
        </p:txBody>
      </p:sp>
      <p:sp>
        <p:nvSpPr>
          <p:cNvPr id="11" name="Oval 10">
            <a:extLst>
              <a:ext uri="{FF2B5EF4-FFF2-40B4-BE49-F238E27FC236}">
                <a16:creationId xmlns:a16="http://schemas.microsoft.com/office/drawing/2014/main" id="{043F16AF-5FE8-4E79-8F1C-87A0730C6522}"/>
              </a:ext>
            </a:extLst>
          </p:cNvPr>
          <p:cNvSpPr/>
          <p:nvPr/>
        </p:nvSpPr>
        <p:spPr>
          <a:xfrm>
            <a:off x="6302326" y="4232752"/>
            <a:ext cx="2293034" cy="13612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b="1" dirty="0">
                <a:latin typeface="Comic Sans MS" panose="030F0702030302020204" pitchFamily="66" charset="0"/>
              </a:rPr>
              <a:t>Taşınır Kontrol Yetkilisi</a:t>
            </a:r>
          </a:p>
        </p:txBody>
      </p:sp>
      <p:sp>
        <p:nvSpPr>
          <p:cNvPr id="12" name="Oval 11">
            <a:extLst>
              <a:ext uri="{FF2B5EF4-FFF2-40B4-BE49-F238E27FC236}">
                <a16:creationId xmlns:a16="http://schemas.microsoft.com/office/drawing/2014/main" id="{7BE8257B-5CBF-4A14-A960-5D4504ED8511}"/>
              </a:ext>
            </a:extLst>
          </p:cNvPr>
          <p:cNvSpPr/>
          <p:nvPr/>
        </p:nvSpPr>
        <p:spPr>
          <a:xfrm>
            <a:off x="8478605" y="3286946"/>
            <a:ext cx="2293034" cy="12436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b="1" dirty="0">
                <a:latin typeface="Comic Sans MS" panose="030F0702030302020204" pitchFamily="66" charset="0"/>
              </a:rPr>
              <a:t>Kamu Görevlileri</a:t>
            </a:r>
          </a:p>
        </p:txBody>
      </p:sp>
      <p:cxnSp>
        <p:nvCxnSpPr>
          <p:cNvPr id="14" name="Düz Ok Bağlayıcısı 13">
            <a:extLst>
              <a:ext uri="{FF2B5EF4-FFF2-40B4-BE49-F238E27FC236}">
                <a16:creationId xmlns:a16="http://schemas.microsoft.com/office/drawing/2014/main" id="{70BDD8E4-10E5-40FD-B3A9-3553281E0DD4}"/>
              </a:ext>
            </a:extLst>
          </p:cNvPr>
          <p:cNvCxnSpPr>
            <a:cxnSpLocks/>
          </p:cNvCxnSpPr>
          <p:nvPr/>
        </p:nvCxnSpPr>
        <p:spPr>
          <a:xfrm flipH="1">
            <a:off x="4945668" y="1564428"/>
            <a:ext cx="860005" cy="258622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Düz Ok Bağlayıcısı 15">
            <a:extLst>
              <a:ext uri="{FF2B5EF4-FFF2-40B4-BE49-F238E27FC236}">
                <a16:creationId xmlns:a16="http://schemas.microsoft.com/office/drawing/2014/main" id="{5209BEF7-606A-47EF-899E-64316AC35B46}"/>
              </a:ext>
            </a:extLst>
          </p:cNvPr>
          <p:cNvCxnSpPr>
            <a:cxnSpLocks/>
          </p:cNvCxnSpPr>
          <p:nvPr/>
        </p:nvCxnSpPr>
        <p:spPr>
          <a:xfrm>
            <a:off x="5831138" y="1564428"/>
            <a:ext cx="1463246" cy="258622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Düz Ok Bağlayıcısı 19">
            <a:extLst>
              <a:ext uri="{FF2B5EF4-FFF2-40B4-BE49-F238E27FC236}">
                <a16:creationId xmlns:a16="http://schemas.microsoft.com/office/drawing/2014/main" id="{13496B91-F0CB-42D3-93B0-26C3EC0CB1CB}"/>
              </a:ext>
            </a:extLst>
          </p:cNvPr>
          <p:cNvCxnSpPr>
            <a:cxnSpLocks/>
          </p:cNvCxnSpPr>
          <p:nvPr/>
        </p:nvCxnSpPr>
        <p:spPr>
          <a:xfrm>
            <a:off x="5831137" y="1564428"/>
            <a:ext cx="2918968" cy="186457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Düz Ok Bağlayıcısı 21">
            <a:extLst>
              <a:ext uri="{FF2B5EF4-FFF2-40B4-BE49-F238E27FC236}">
                <a16:creationId xmlns:a16="http://schemas.microsoft.com/office/drawing/2014/main" id="{E5076AB2-E02E-444B-BC04-BFE1AC3C9193}"/>
              </a:ext>
            </a:extLst>
          </p:cNvPr>
          <p:cNvCxnSpPr>
            <a:cxnSpLocks/>
          </p:cNvCxnSpPr>
          <p:nvPr/>
        </p:nvCxnSpPr>
        <p:spPr>
          <a:xfrm flipH="1">
            <a:off x="3175987" y="1564428"/>
            <a:ext cx="2629686" cy="202821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8587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485C9B32-937A-45AC-8C76-ED945DF4DB6E}"/>
              </a:ext>
            </a:extLst>
          </p:cNvPr>
          <p:cNvSpPr>
            <a:spLocks noGrp="1"/>
          </p:cNvSpPr>
          <p:nvPr>
            <p:ph type="title"/>
          </p:nvPr>
        </p:nvSpPr>
        <p:spPr>
          <a:xfrm>
            <a:off x="646111" y="452718"/>
            <a:ext cx="9404723" cy="767687"/>
          </a:xfrm>
        </p:spPr>
        <p:txBody>
          <a:bodyPr>
            <a:normAutofit/>
          </a:bodyPr>
          <a:lstStyle/>
          <a:p>
            <a:pPr marL="571500" indent="-571500">
              <a:buFont typeface="Wingdings" panose="05000000000000000000" pitchFamily="2" charset="2"/>
              <a:buChar char="ü"/>
            </a:pPr>
            <a:r>
              <a:rPr lang="tr-TR" sz="4000" b="1" dirty="0">
                <a:solidFill>
                  <a:schemeClr val="bg2">
                    <a:lumMod val="20000"/>
                    <a:lumOff val="80000"/>
                  </a:schemeClr>
                </a:solidFill>
                <a:latin typeface="Comic Sans MS" panose="030F0702030302020204" pitchFamily="66" charset="0"/>
              </a:rPr>
              <a:t>Taşınır Mal Hesapları ve Cetvelleri</a:t>
            </a:r>
            <a:r>
              <a:rPr lang="tr-TR" sz="4000" dirty="0">
                <a:solidFill>
                  <a:schemeClr val="bg2">
                    <a:lumMod val="20000"/>
                    <a:lumOff val="80000"/>
                  </a:schemeClr>
                </a:solidFill>
                <a:latin typeface="Comic Sans MS" panose="030F0702030302020204" pitchFamily="66" charset="0"/>
              </a:rPr>
              <a:t> </a:t>
            </a:r>
            <a:endParaRPr lang="tr-TR" sz="4000" dirty="0">
              <a:solidFill>
                <a:schemeClr val="bg2">
                  <a:lumMod val="20000"/>
                  <a:lumOff val="80000"/>
                </a:schemeClr>
              </a:solidFill>
            </a:endParaRPr>
          </a:p>
        </p:txBody>
      </p:sp>
      <p:sp>
        <p:nvSpPr>
          <p:cNvPr id="5" name="İçerik Yer Tutucusu 4">
            <a:extLst>
              <a:ext uri="{FF2B5EF4-FFF2-40B4-BE49-F238E27FC236}">
                <a16:creationId xmlns:a16="http://schemas.microsoft.com/office/drawing/2014/main" id="{578CDA4C-56F4-47ED-8CCF-BEE54D1938D1}"/>
              </a:ext>
            </a:extLst>
          </p:cNvPr>
          <p:cNvSpPr>
            <a:spLocks noGrp="1"/>
          </p:cNvSpPr>
          <p:nvPr>
            <p:ph idx="1"/>
          </p:nvPr>
        </p:nvSpPr>
        <p:spPr>
          <a:xfrm>
            <a:off x="5894370" y="3390711"/>
            <a:ext cx="5605865" cy="3171560"/>
          </a:xfrm>
        </p:spPr>
        <p:txBody>
          <a:bodyPr>
            <a:noAutofit/>
          </a:bodyPr>
          <a:lstStyle/>
          <a:p>
            <a:pPr marL="457200" indent="-457200" algn="just">
              <a:buClr>
                <a:schemeClr val="accent1">
                  <a:lumMod val="75000"/>
                </a:schemeClr>
              </a:buClr>
              <a:buFont typeface="+mj-lt"/>
              <a:buAutoNum type="arabicPeriod"/>
            </a:pPr>
            <a:r>
              <a:rPr lang="tr-TR" dirty="0">
                <a:latin typeface="Comic Sans MS" panose="030F0702030302020204" pitchFamily="66" charset="0"/>
              </a:rPr>
              <a:t> Yılsonu sayımına ilişkin Sayım Tutanağı.</a:t>
            </a:r>
          </a:p>
          <a:p>
            <a:pPr marL="457200" indent="-457200" algn="just">
              <a:buClr>
                <a:schemeClr val="accent1">
                  <a:lumMod val="75000"/>
                </a:schemeClr>
              </a:buClr>
              <a:buFont typeface="+mj-lt"/>
              <a:buAutoNum type="arabicPeriod"/>
            </a:pPr>
            <a:r>
              <a:rPr lang="tr-TR" dirty="0">
                <a:latin typeface="Comic Sans MS" panose="030F0702030302020204" pitchFamily="66" charset="0"/>
              </a:rPr>
              <a:t>Taşınır Sayım ve Döküm Cetveli</a:t>
            </a:r>
          </a:p>
          <a:p>
            <a:pPr marL="457200" indent="-457200" algn="just">
              <a:buClr>
                <a:schemeClr val="accent1">
                  <a:lumMod val="75000"/>
                </a:schemeClr>
              </a:buClr>
              <a:buFont typeface="+mj-lt"/>
              <a:buAutoNum type="arabicPeriod"/>
            </a:pPr>
            <a:r>
              <a:rPr lang="tr-TR" dirty="0">
                <a:latin typeface="Comic Sans MS" panose="030F0702030302020204" pitchFamily="66" charset="0"/>
              </a:rPr>
              <a:t>Harcama Birimi Taşınır Mal Yönetim Hesabı Cetveli; müze ve kütüphane olarak faaliyet gösteren harcama birimlerinde </a:t>
            </a:r>
            <a:r>
              <a:rPr lang="tr-TR" dirty="0">
                <a:solidFill>
                  <a:srgbClr val="FFFF00"/>
                </a:solidFill>
                <a:latin typeface="Comic Sans MS" panose="030F0702030302020204" pitchFamily="66" charset="0"/>
              </a:rPr>
              <a:t>Müze/Kütüphane Yönetim Hesabı Cetveli.</a:t>
            </a:r>
          </a:p>
          <a:p>
            <a:pPr marL="457200" indent="-457200" algn="just">
              <a:buClr>
                <a:schemeClr val="accent1">
                  <a:lumMod val="75000"/>
                </a:schemeClr>
              </a:buClr>
              <a:buFont typeface="+mj-lt"/>
              <a:buAutoNum type="arabicPeriod"/>
            </a:pPr>
            <a:r>
              <a:rPr lang="tr-TR" dirty="0">
                <a:solidFill>
                  <a:srgbClr val="FFFF00"/>
                </a:solidFill>
                <a:latin typeface="Comic Sans MS" panose="030F0702030302020204" pitchFamily="66" charset="0"/>
              </a:rPr>
              <a:t>Yılsonu itibarıyla en son düzenlenen Taşınır İşlem Fişinin sıra numarasını gösterir tutanak.</a:t>
            </a:r>
          </a:p>
        </p:txBody>
      </p:sp>
      <p:sp>
        <p:nvSpPr>
          <p:cNvPr id="3" name="Slayt Numarası Yer Tutucusu 2">
            <a:extLst>
              <a:ext uri="{FF2B5EF4-FFF2-40B4-BE49-F238E27FC236}">
                <a16:creationId xmlns:a16="http://schemas.microsoft.com/office/drawing/2014/main" id="{832BA386-B459-409E-B4D5-CBDEFD1C659C}"/>
              </a:ext>
            </a:extLst>
          </p:cNvPr>
          <p:cNvSpPr>
            <a:spLocks noGrp="1"/>
          </p:cNvSpPr>
          <p:nvPr>
            <p:ph type="sldNum" sz="quarter" idx="12"/>
          </p:nvPr>
        </p:nvSpPr>
        <p:spPr/>
        <p:txBody>
          <a:bodyPr/>
          <a:lstStyle/>
          <a:p>
            <a:fld id="{4720E208-8340-4A8D-9E4A-6A27DDFC1402}" type="slidenum">
              <a:rPr lang="tr-TR" smtClean="0"/>
              <a:t>30</a:t>
            </a:fld>
            <a:endParaRPr lang="tr-TR"/>
          </a:p>
        </p:txBody>
      </p:sp>
      <p:sp>
        <p:nvSpPr>
          <p:cNvPr id="2" name="Oval 1">
            <a:extLst>
              <a:ext uri="{FF2B5EF4-FFF2-40B4-BE49-F238E27FC236}">
                <a16:creationId xmlns:a16="http://schemas.microsoft.com/office/drawing/2014/main" id="{53DA171E-ACA1-4729-A31C-01CCF42D65DF}"/>
              </a:ext>
            </a:extLst>
          </p:cNvPr>
          <p:cNvSpPr/>
          <p:nvPr/>
        </p:nvSpPr>
        <p:spPr>
          <a:xfrm>
            <a:off x="722412" y="3732850"/>
            <a:ext cx="3542604" cy="27994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latin typeface="Comic Sans MS" panose="030F0702030302020204" pitchFamily="66" charset="0"/>
              </a:rPr>
              <a:t>Taşınır Mal Yönetim Hesabında yıl sonu itibariyle en son düzenlenen taşınır işlem fişinin sıra numarasını gösterir tutanağın bulunmaması</a:t>
            </a:r>
            <a:endParaRPr lang="tr-TR" dirty="0"/>
          </a:p>
        </p:txBody>
      </p:sp>
      <p:sp>
        <p:nvSpPr>
          <p:cNvPr id="8" name="Metin kutusu 7">
            <a:extLst>
              <a:ext uri="{FF2B5EF4-FFF2-40B4-BE49-F238E27FC236}">
                <a16:creationId xmlns:a16="http://schemas.microsoft.com/office/drawing/2014/main" id="{EFBD0FF1-D2B7-4C53-B8B2-C57ACD9181D6}"/>
              </a:ext>
            </a:extLst>
          </p:cNvPr>
          <p:cNvSpPr txBox="1"/>
          <p:nvPr/>
        </p:nvSpPr>
        <p:spPr>
          <a:xfrm>
            <a:off x="886266" y="1120676"/>
            <a:ext cx="10016196" cy="2462213"/>
          </a:xfrm>
          <a:prstGeom prst="rect">
            <a:avLst/>
          </a:prstGeom>
          <a:noFill/>
        </p:spPr>
        <p:txBody>
          <a:bodyPr wrap="square" rtlCol="0">
            <a:spAutoFit/>
          </a:bodyPr>
          <a:lstStyle/>
          <a:p>
            <a:pPr marL="342900" indent="-342900" algn="just">
              <a:buClr>
                <a:schemeClr val="accent1">
                  <a:lumMod val="75000"/>
                </a:schemeClr>
              </a:buClr>
              <a:buFont typeface="Wingdings" panose="05000000000000000000" pitchFamily="2" charset="2"/>
              <a:buChar char="q"/>
            </a:pPr>
            <a:r>
              <a:rPr lang="tr-TR" sz="2200" dirty="0">
                <a:latin typeface="Comic Sans MS" panose="030F0702030302020204" pitchFamily="66" charset="0"/>
              </a:rPr>
              <a:t>Taşınır Mal Yönetim Hesabı, Kanunun kaynakların kullanılması ve yönetilmesi konusunda </a:t>
            </a:r>
            <a:r>
              <a:rPr lang="tr-TR" sz="2200" dirty="0">
                <a:solidFill>
                  <a:srgbClr val="FFFF00"/>
                </a:solidFill>
                <a:latin typeface="Comic Sans MS" panose="030F0702030302020204" pitchFamily="66" charset="0"/>
              </a:rPr>
              <a:t>harcama birimi ve harcama yetkililerine yüklediği sorumluluğun gereği </a:t>
            </a:r>
            <a:r>
              <a:rPr lang="tr-TR" sz="2200" dirty="0">
                <a:latin typeface="Comic Sans MS" panose="030F0702030302020204" pitchFamily="66" charset="0"/>
              </a:rPr>
              <a:t>olarak taşınır kayıt ve işlemlerinin usulüne uygun yapılıp yapılmadığının harcama yetkilisi tarafından kontrol ve denetimine esas olmak üzere taşınır kayıt yetkilisi tarafından hazırlanır ve taşınır kontrol yetkilisince kayıt ve belgeler ile mali tablolara uygunluğu kontrol edilerek imzalanır. </a:t>
            </a:r>
          </a:p>
        </p:txBody>
      </p:sp>
      <p:cxnSp>
        <p:nvCxnSpPr>
          <p:cNvPr id="10" name="Düz Ok Bağlayıcısı 9">
            <a:extLst>
              <a:ext uri="{FF2B5EF4-FFF2-40B4-BE49-F238E27FC236}">
                <a16:creationId xmlns:a16="http://schemas.microsoft.com/office/drawing/2014/main" id="{CFAEF684-9974-4DFF-92ED-5C25730D52FF}"/>
              </a:ext>
            </a:extLst>
          </p:cNvPr>
          <p:cNvCxnSpPr>
            <a:cxnSpLocks/>
          </p:cNvCxnSpPr>
          <p:nvPr/>
        </p:nvCxnSpPr>
        <p:spPr>
          <a:xfrm>
            <a:off x="4265016" y="4976491"/>
            <a:ext cx="1629354" cy="80886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2" name="Metin kutusu 11">
            <a:extLst>
              <a:ext uri="{FF2B5EF4-FFF2-40B4-BE49-F238E27FC236}">
                <a16:creationId xmlns:a16="http://schemas.microsoft.com/office/drawing/2014/main" id="{36315B5C-02C9-417F-88CF-2958EEA677F9}"/>
              </a:ext>
            </a:extLst>
          </p:cNvPr>
          <p:cNvSpPr txBox="1"/>
          <p:nvPr/>
        </p:nvSpPr>
        <p:spPr>
          <a:xfrm rot="1528604">
            <a:off x="4151226" y="4702269"/>
            <a:ext cx="1828800" cy="646331"/>
          </a:xfrm>
          <a:prstGeom prst="rect">
            <a:avLst/>
          </a:prstGeom>
          <a:noFill/>
        </p:spPr>
        <p:txBody>
          <a:bodyPr wrap="square" rtlCol="0">
            <a:spAutoFit/>
          </a:bodyPr>
          <a:lstStyle/>
          <a:p>
            <a:pPr algn="ctr"/>
            <a:r>
              <a:rPr lang="tr-TR" b="1" dirty="0">
                <a:latin typeface="Comic Sans MS" panose="030F0702030302020204" pitchFamily="66" charset="0"/>
              </a:rPr>
              <a:t>İç Denetim Raporu</a:t>
            </a:r>
          </a:p>
        </p:txBody>
      </p:sp>
    </p:spTree>
    <p:extLst>
      <p:ext uri="{BB962C8B-B14F-4D97-AF65-F5344CB8AC3E}">
        <p14:creationId xmlns:p14="http://schemas.microsoft.com/office/powerpoint/2010/main" val="19536300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4F5224A-1C60-4C94-BBBC-B657A6665DC1}"/>
              </a:ext>
            </a:extLst>
          </p:cNvPr>
          <p:cNvSpPr>
            <a:spLocks noGrp="1"/>
          </p:cNvSpPr>
          <p:nvPr>
            <p:ph type="title"/>
          </p:nvPr>
        </p:nvSpPr>
        <p:spPr>
          <a:xfrm>
            <a:off x="1141413" y="618518"/>
            <a:ext cx="9905998" cy="1055537"/>
          </a:xfrm>
        </p:spPr>
        <p:txBody>
          <a:bodyPr>
            <a:normAutofit fontScale="90000"/>
          </a:bodyPr>
          <a:lstStyle/>
          <a:p>
            <a:pPr marL="571500" indent="-571500">
              <a:buFont typeface="Wingdings" panose="05000000000000000000" pitchFamily="2" charset="2"/>
              <a:buChar char="ü"/>
            </a:pPr>
            <a:r>
              <a:rPr lang="tr-TR" sz="4400" b="1" dirty="0">
                <a:solidFill>
                  <a:schemeClr val="bg2">
                    <a:lumMod val="20000"/>
                    <a:lumOff val="80000"/>
                  </a:schemeClr>
                </a:solidFill>
                <a:latin typeface="Comic Sans MS" panose="030F0702030302020204" pitchFamily="66" charset="0"/>
              </a:rPr>
              <a:t>Kayıt Hatalarının Düzeltilmesi </a:t>
            </a:r>
            <a:br>
              <a:rPr lang="tr-TR" sz="3200" b="1" dirty="0">
                <a:solidFill>
                  <a:schemeClr val="bg2">
                    <a:lumMod val="20000"/>
                    <a:lumOff val="80000"/>
                  </a:schemeClr>
                </a:solidFill>
                <a:latin typeface="Comic Sans MS" panose="030F0702030302020204" pitchFamily="66" charset="0"/>
              </a:rPr>
            </a:br>
            <a:endParaRPr lang="tr-TR" sz="3200" dirty="0">
              <a:solidFill>
                <a:schemeClr val="bg2">
                  <a:lumMod val="20000"/>
                  <a:lumOff val="80000"/>
                </a:schemeClr>
              </a:solidFill>
              <a:latin typeface="Comic Sans MS" panose="030F0702030302020204" pitchFamily="66" charset="0"/>
            </a:endParaRPr>
          </a:p>
        </p:txBody>
      </p:sp>
      <p:sp>
        <p:nvSpPr>
          <p:cNvPr id="3" name="İçerik Yer Tutucusu 2">
            <a:extLst>
              <a:ext uri="{FF2B5EF4-FFF2-40B4-BE49-F238E27FC236}">
                <a16:creationId xmlns:a16="http://schemas.microsoft.com/office/drawing/2014/main" id="{1088D7E7-98CF-4953-AD5A-FC1A918C9504}"/>
              </a:ext>
            </a:extLst>
          </p:cNvPr>
          <p:cNvSpPr>
            <a:spLocks noGrp="1"/>
          </p:cNvSpPr>
          <p:nvPr>
            <p:ph idx="1"/>
          </p:nvPr>
        </p:nvSpPr>
        <p:spPr>
          <a:xfrm>
            <a:off x="1141412" y="1386205"/>
            <a:ext cx="9905999" cy="4853277"/>
          </a:xfrm>
        </p:spPr>
        <p:txBody>
          <a:bodyPr>
            <a:normAutofit lnSpcReduction="10000"/>
          </a:bodyPr>
          <a:lstStyle/>
          <a:p>
            <a:pPr marL="0" indent="0" algn="ctr">
              <a:buNone/>
            </a:pPr>
            <a:r>
              <a:rPr lang="tr-TR" sz="2500" dirty="0">
                <a:latin typeface="Comic Sans MS" panose="030F0702030302020204" pitchFamily="66" charset="0"/>
              </a:rPr>
              <a:t>Taşınırın kodunda, birim maliyet bedelinde veya miktarında hata olması halinde; </a:t>
            </a:r>
          </a:p>
          <a:p>
            <a:pPr marL="0" indent="0" algn="ctr">
              <a:buNone/>
            </a:pPr>
            <a:r>
              <a:rPr lang="tr-TR" sz="2500" dirty="0">
                <a:latin typeface="Comic Sans MS" panose="030F0702030302020204" pitchFamily="66" charset="0"/>
              </a:rPr>
              <a:t>Taşınır İşlem Fişiyle hatalı kaydın çıkış işlemi</a:t>
            </a:r>
          </a:p>
          <a:p>
            <a:pPr marL="0" indent="0" algn="just">
              <a:buNone/>
            </a:pPr>
            <a:endParaRPr lang="tr-TR" sz="2500" dirty="0">
              <a:latin typeface="Comic Sans MS" panose="030F0702030302020204" pitchFamily="66" charset="0"/>
            </a:endParaRPr>
          </a:p>
          <a:p>
            <a:pPr marL="0" indent="0" algn="just">
              <a:buNone/>
            </a:pPr>
            <a:endParaRPr lang="tr-TR" sz="2500" dirty="0">
              <a:latin typeface="Comic Sans MS" panose="030F0702030302020204" pitchFamily="66" charset="0"/>
            </a:endParaRPr>
          </a:p>
          <a:p>
            <a:pPr marL="0" indent="0" algn="ctr">
              <a:buNone/>
            </a:pPr>
            <a:r>
              <a:rPr lang="tr-TR" sz="2500" dirty="0">
                <a:latin typeface="Comic Sans MS" panose="030F0702030302020204" pitchFamily="66" charset="0"/>
              </a:rPr>
              <a:t>Taşınır İşlem Fişiyle de doğru verinin girişi</a:t>
            </a:r>
          </a:p>
          <a:p>
            <a:pPr algn="just">
              <a:buClr>
                <a:schemeClr val="accent1">
                  <a:lumMod val="75000"/>
                </a:schemeClr>
              </a:buClr>
              <a:buFont typeface="Wingdings" panose="05000000000000000000" pitchFamily="2" charset="2"/>
              <a:buChar char="q"/>
            </a:pPr>
            <a:r>
              <a:rPr lang="tr-TR" sz="2500" dirty="0">
                <a:solidFill>
                  <a:srgbClr val="FFFF00"/>
                </a:solidFill>
                <a:latin typeface="Comic Sans MS" panose="030F0702030302020204" pitchFamily="66" charset="0"/>
              </a:rPr>
              <a:t>Muhasebe kayıtlarını etkileyen </a:t>
            </a:r>
            <a:r>
              <a:rPr lang="tr-TR" sz="2500" dirty="0">
                <a:latin typeface="Comic Sans MS" panose="030F0702030302020204" pitchFamily="66" charset="0"/>
              </a:rPr>
              <a:t>düzeltmelere</a:t>
            </a:r>
            <a:r>
              <a:rPr lang="tr-TR" sz="2500" b="1" dirty="0">
                <a:latin typeface="Comic Sans MS" panose="030F0702030302020204" pitchFamily="66" charset="0"/>
              </a:rPr>
              <a:t> </a:t>
            </a:r>
            <a:r>
              <a:rPr lang="tr-TR" sz="2500" dirty="0">
                <a:latin typeface="Comic Sans MS" panose="030F0702030302020204" pitchFamily="66" charset="0"/>
              </a:rPr>
              <a:t>ilişkin Taşınır İşlem Fişlerinin bir nüshası </a:t>
            </a:r>
            <a:r>
              <a:rPr lang="tr-TR" sz="2500" dirty="0">
                <a:solidFill>
                  <a:srgbClr val="FFFF00"/>
                </a:solidFill>
                <a:latin typeface="Comic Sans MS" panose="030F0702030302020204" pitchFamily="66" charset="0"/>
              </a:rPr>
              <a:t>muhasebe birimine gönderilir</a:t>
            </a:r>
            <a:r>
              <a:rPr lang="tr-TR" sz="2500" dirty="0">
                <a:latin typeface="Comic Sans MS" panose="030F0702030302020204" pitchFamily="66" charset="0"/>
              </a:rPr>
              <a:t>.</a:t>
            </a:r>
          </a:p>
          <a:p>
            <a:pPr algn="just">
              <a:buClr>
                <a:schemeClr val="accent1">
                  <a:lumMod val="75000"/>
                </a:schemeClr>
              </a:buClr>
              <a:buFont typeface="Wingdings" panose="05000000000000000000" pitchFamily="2" charset="2"/>
              <a:buChar char="q"/>
            </a:pPr>
            <a:r>
              <a:rPr lang="tr-TR" sz="2500" dirty="0">
                <a:latin typeface="Comic Sans MS" panose="030F0702030302020204" pitchFamily="66" charset="0"/>
              </a:rPr>
              <a:t>Mahsup dönemi sonuna kadar tespit edilen kayıt hataları, ilgili olduğu yılın hesaplarına; daha sonra tespit edilen kayıt hataları ise cari yıl hesaplarına kaydedilerek düzeltilir.</a:t>
            </a:r>
          </a:p>
          <a:p>
            <a:endParaRPr lang="tr-TR" dirty="0"/>
          </a:p>
        </p:txBody>
      </p:sp>
      <p:sp>
        <p:nvSpPr>
          <p:cNvPr id="5" name="Slayt Numarası Yer Tutucusu 4">
            <a:extLst>
              <a:ext uri="{FF2B5EF4-FFF2-40B4-BE49-F238E27FC236}">
                <a16:creationId xmlns:a16="http://schemas.microsoft.com/office/drawing/2014/main" id="{2384BB27-F582-4710-AD22-7A244AB1433B}"/>
              </a:ext>
            </a:extLst>
          </p:cNvPr>
          <p:cNvSpPr>
            <a:spLocks noGrp="1"/>
          </p:cNvSpPr>
          <p:nvPr>
            <p:ph type="sldNum" sz="quarter" idx="12"/>
          </p:nvPr>
        </p:nvSpPr>
        <p:spPr/>
        <p:txBody>
          <a:bodyPr/>
          <a:lstStyle/>
          <a:p>
            <a:fld id="{4720E208-8340-4A8D-9E4A-6A27DDFC1402}" type="slidenum">
              <a:rPr lang="tr-TR" smtClean="0"/>
              <a:t>31</a:t>
            </a:fld>
            <a:endParaRPr lang="tr-TR"/>
          </a:p>
        </p:txBody>
      </p:sp>
      <p:sp>
        <p:nvSpPr>
          <p:cNvPr id="6" name="Ok: Aşağı 5">
            <a:extLst>
              <a:ext uri="{FF2B5EF4-FFF2-40B4-BE49-F238E27FC236}">
                <a16:creationId xmlns:a16="http://schemas.microsoft.com/office/drawing/2014/main" id="{E1483360-FEE3-401E-B76D-8AEFE3BC2864}"/>
              </a:ext>
            </a:extLst>
          </p:cNvPr>
          <p:cNvSpPr/>
          <p:nvPr/>
        </p:nvSpPr>
        <p:spPr>
          <a:xfrm>
            <a:off x="5389776" y="2823998"/>
            <a:ext cx="407963" cy="8657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8533848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9E79136-CB41-42B9-9DAA-E24E3A4EFF5F}"/>
              </a:ext>
            </a:extLst>
          </p:cNvPr>
          <p:cNvSpPr>
            <a:spLocks noGrp="1"/>
          </p:cNvSpPr>
          <p:nvPr>
            <p:ph type="title"/>
          </p:nvPr>
        </p:nvSpPr>
        <p:spPr/>
        <p:txBody>
          <a:bodyPr>
            <a:normAutofit/>
          </a:bodyPr>
          <a:lstStyle/>
          <a:p>
            <a:pPr marL="571500" indent="-571500">
              <a:buFont typeface="Wingdings" panose="05000000000000000000" pitchFamily="2" charset="2"/>
              <a:buChar char="ü"/>
            </a:pPr>
            <a:r>
              <a:rPr lang="tr-TR" sz="4000" b="1" dirty="0">
                <a:solidFill>
                  <a:schemeClr val="bg2">
                    <a:lumMod val="20000"/>
                    <a:lumOff val="80000"/>
                  </a:schemeClr>
                </a:solidFill>
                <a:latin typeface="Comic Sans MS" panose="030F0702030302020204" pitchFamily="66" charset="0"/>
              </a:rPr>
              <a:t>Sayıştay Bulguları</a:t>
            </a:r>
            <a:endParaRPr lang="tr-TR" sz="4000" b="1" dirty="0">
              <a:solidFill>
                <a:schemeClr val="bg2">
                  <a:lumMod val="20000"/>
                  <a:lumOff val="80000"/>
                </a:schemeClr>
              </a:solidFill>
            </a:endParaRPr>
          </a:p>
        </p:txBody>
      </p:sp>
      <p:sp>
        <p:nvSpPr>
          <p:cNvPr id="3" name="İçerik Yer Tutucusu 2">
            <a:extLst>
              <a:ext uri="{FF2B5EF4-FFF2-40B4-BE49-F238E27FC236}">
                <a16:creationId xmlns:a16="http://schemas.microsoft.com/office/drawing/2014/main" id="{486B44D2-76B4-443B-86E1-25C9EE4F95F6}"/>
              </a:ext>
            </a:extLst>
          </p:cNvPr>
          <p:cNvSpPr>
            <a:spLocks noGrp="1"/>
          </p:cNvSpPr>
          <p:nvPr>
            <p:ph idx="1"/>
          </p:nvPr>
        </p:nvSpPr>
        <p:spPr>
          <a:xfrm>
            <a:off x="1141412" y="1308294"/>
            <a:ext cx="9905999" cy="5096987"/>
          </a:xfrm>
        </p:spPr>
        <p:txBody>
          <a:bodyPr>
            <a:normAutofit/>
          </a:bodyPr>
          <a:lstStyle/>
          <a:p>
            <a:pPr algn="just">
              <a:buClr>
                <a:schemeClr val="accent1"/>
              </a:buClr>
              <a:buFont typeface="Wingdings" panose="05000000000000000000" pitchFamily="2" charset="2"/>
              <a:buChar char="q"/>
            </a:pPr>
            <a:r>
              <a:rPr lang="tr-TR" sz="2500" dirty="0">
                <a:solidFill>
                  <a:srgbClr val="FFFF00"/>
                </a:solidFill>
                <a:latin typeface="Comic Sans MS" panose="030F0702030302020204" pitchFamily="66" charset="0"/>
              </a:rPr>
              <a:t>Bağış ve yardım </a:t>
            </a:r>
            <a:r>
              <a:rPr lang="tr-TR" sz="2500" dirty="0">
                <a:latin typeface="Comic Sans MS" panose="030F0702030302020204" pitchFamily="66" charset="0"/>
              </a:rPr>
              <a:t>yoluyla edinilen taşınırların muhasebe kayıtlarına alınmaması,</a:t>
            </a:r>
          </a:p>
          <a:p>
            <a:pPr algn="just">
              <a:buClr>
                <a:schemeClr val="accent1"/>
              </a:buClr>
              <a:buFont typeface="Wingdings" panose="05000000000000000000" pitchFamily="2" charset="2"/>
              <a:buChar char="q"/>
            </a:pPr>
            <a:r>
              <a:rPr lang="tr-TR" sz="2500" dirty="0">
                <a:solidFill>
                  <a:srgbClr val="FFFF00"/>
                </a:solidFill>
                <a:latin typeface="Comic Sans MS" panose="030F0702030302020204" pitchFamily="66" charset="0"/>
              </a:rPr>
              <a:t>Kamu idaresi bünyesinde</a:t>
            </a:r>
            <a:r>
              <a:rPr lang="tr-TR" sz="2500" dirty="0">
                <a:latin typeface="Comic Sans MS" panose="030F0702030302020204" pitchFamily="66" charset="0"/>
              </a:rPr>
              <a:t> üretilen mal ve malzemelerin taşınır kayıtlarına alınmadığı,</a:t>
            </a:r>
          </a:p>
          <a:p>
            <a:pPr algn="just">
              <a:buClr>
                <a:schemeClr val="accent1"/>
              </a:buClr>
              <a:buFont typeface="Wingdings" panose="05000000000000000000" pitchFamily="2" charset="2"/>
              <a:buChar char="§"/>
            </a:pPr>
            <a:r>
              <a:rPr lang="tr-TR" sz="2500" dirty="0">
                <a:solidFill>
                  <a:srgbClr val="FFFF00"/>
                </a:solidFill>
                <a:latin typeface="Comic Sans MS" panose="030F0702030302020204" pitchFamily="66" charset="0"/>
              </a:rPr>
              <a:t>Tüketim malzemeleri hesabına kaydedilmesi gereken mal ve malzemelerin;</a:t>
            </a:r>
          </a:p>
          <a:p>
            <a:pPr algn="just">
              <a:buClr>
                <a:schemeClr val="accent1"/>
              </a:buClr>
              <a:buFont typeface="Wingdings" panose="05000000000000000000" pitchFamily="2" charset="2"/>
              <a:buChar char="q"/>
            </a:pPr>
            <a:r>
              <a:rPr lang="tr-TR" sz="2500" dirty="0">
                <a:solidFill>
                  <a:srgbClr val="FFFF00"/>
                </a:solidFill>
                <a:latin typeface="Comic Sans MS" panose="030F0702030302020204" pitchFamily="66" charset="0"/>
              </a:rPr>
              <a:t>Tüketilmediği</a:t>
            </a:r>
            <a:r>
              <a:rPr lang="tr-TR" sz="2500" dirty="0">
                <a:latin typeface="Comic Sans MS" panose="030F0702030302020204" pitchFamily="66" charset="0"/>
              </a:rPr>
              <a:t> halde giderleştirildiği (ertesi yıla devrin hiç yapılmaması), </a:t>
            </a:r>
          </a:p>
          <a:p>
            <a:pPr algn="just">
              <a:buClr>
                <a:schemeClr val="accent1"/>
              </a:buClr>
              <a:buFont typeface="Wingdings" panose="05000000000000000000" pitchFamily="2" charset="2"/>
              <a:buChar char="q"/>
            </a:pPr>
            <a:r>
              <a:rPr lang="tr-TR" sz="2500" dirty="0">
                <a:solidFill>
                  <a:srgbClr val="FFFF00"/>
                </a:solidFill>
                <a:latin typeface="Comic Sans MS" panose="030F0702030302020204" pitchFamily="66" charset="0"/>
              </a:rPr>
              <a:t>Tüketim malzemesi çıkışlarının </a:t>
            </a:r>
            <a:r>
              <a:rPr lang="tr-TR" sz="2500" dirty="0">
                <a:latin typeface="Comic Sans MS" panose="030F0702030302020204" pitchFamily="66" charset="0"/>
              </a:rPr>
              <a:t>ilgili Yönetmelik’te öngörülen </a:t>
            </a:r>
            <a:r>
              <a:rPr lang="tr-TR" sz="2500" dirty="0">
                <a:solidFill>
                  <a:srgbClr val="FFFF00"/>
                </a:solidFill>
                <a:latin typeface="Comic Sans MS" panose="030F0702030302020204" pitchFamily="66" charset="0"/>
              </a:rPr>
              <a:t>sürelere</a:t>
            </a:r>
            <a:r>
              <a:rPr lang="tr-TR" sz="2500" dirty="0">
                <a:latin typeface="Comic Sans MS" panose="030F0702030302020204" pitchFamily="66" charset="0"/>
              </a:rPr>
              <a:t> uygun olarak yapılmadığı, çıkışların yıl sonunda </a:t>
            </a:r>
            <a:r>
              <a:rPr lang="tr-TR" sz="2500" dirty="0">
                <a:solidFill>
                  <a:srgbClr val="FFFF00"/>
                </a:solidFill>
                <a:latin typeface="Comic Sans MS" panose="030F0702030302020204" pitchFamily="66" charset="0"/>
              </a:rPr>
              <a:t>toplu olarak yapıldığı.</a:t>
            </a:r>
          </a:p>
        </p:txBody>
      </p:sp>
      <p:sp>
        <p:nvSpPr>
          <p:cNvPr id="5" name="Slayt Numarası Yer Tutucusu 4">
            <a:extLst>
              <a:ext uri="{FF2B5EF4-FFF2-40B4-BE49-F238E27FC236}">
                <a16:creationId xmlns:a16="http://schemas.microsoft.com/office/drawing/2014/main" id="{EBCF2101-209A-49E0-96AB-CDC0018B053C}"/>
              </a:ext>
            </a:extLst>
          </p:cNvPr>
          <p:cNvSpPr>
            <a:spLocks noGrp="1"/>
          </p:cNvSpPr>
          <p:nvPr>
            <p:ph type="sldNum" sz="quarter" idx="12"/>
          </p:nvPr>
        </p:nvSpPr>
        <p:spPr/>
        <p:txBody>
          <a:bodyPr/>
          <a:lstStyle/>
          <a:p>
            <a:fld id="{4720E208-8340-4A8D-9E4A-6A27DDFC1402}" type="slidenum">
              <a:rPr lang="tr-TR" smtClean="0"/>
              <a:t>32</a:t>
            </a:fld>
            <a:endParaRPr lang="tr-TR"/>
          </a:p>
        </p:txBody>
      </p:sp>
    </p:spTree>
    <p:extLst>
      <p:ext uri="{BB962C8B-B14F-4D97-AF65-F5344CB8AC3E}">
        <p14:creationId xmlns:p14="http://schemas.microsoft.com/office/powerpoint/2010/main" val="5902280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16A0108-2721-4FDF-804C-6A88CC7BAB48}"/>
              </a:ext>
            </a:extLst>
          </p:cNvPr>
          <p:cNvSpPr>
            <a:spLocks noGrp="1"/>
          </p:cNvSpPr>
          <p:nvPr>
            <p:ph type="title"/>
          </p:nvPr>
        </p:nvSpPr>
        <p:spPr>
          <a:xfrm>
            <a:off x="675249" y="334684"/>
            <a:ext cx="9905998" cy="746048"/>
          </a:xfrm>
        </p:spPr>
        <p:txBody>
          <a:bodyPr>
            <a:noAutofit/>
          </a:bodyPr>
          <a:lstStyle/>
          <a:p>
            <a:pPr marL="571500" indent="-571500">
              <a:buFont typeface="Wingdings" panose="05000000000000000000" pitchFamily="2" charset="2"/>
              <a:buChar char="ü"/>
            </a:pPr>
            <a:r>
              <a:rPr lang="tr-TR" sz="4000" b="1" dirty="0">
                <a:solidFill>
                  <a:schemeClr val="bg2">
                    <a:lumMod val="20000"/>
                    <a:lumOff val="80000"/>
                  </a:schemeClr>
                </a:solidFill>
                <a:latin typeface="Comic Sans MS" panose="030F0702030302020204" pitchFamily="66" charset="0"/>
              </a:rPr>
              <a:t>Önemli Hususlar-1</a:t>
            </a:r>
          </a:p>
        </p:txBody>
      </p:sp>
      <p:sp>
        <p:nvSpPr>
          <p:cNvPr id="3" name="İçerik Yer Tutucusu 2">
            <a:extLst>
              <a:ext uri="{FF2B5EF4-FFF2-40B4-BE49-F238E27FC236}">
                <a16:creationId xmlns:a16="http://schemas.microsoft.com/office/drawing/2014/main" id="{4F520333-6359-47AF-8A5C-4A93B36068F3}"/>
              </a:ext>
            </a:extLst>
          </p:cNvPr>
          <p:cNvSpPr>
            <a:spLocks noGrp="1"/>
          </p:cNvSpPr>
          <p:nvPr>
            <p:ph idx="1"/>
          </p:nvPr>
        </p:nvSpPr>
        <p:spPr>
          <a:xfrm>
            <a:off x="865640" y="1098048"/>
            <a:ext cx="9905999" cy="5197705"/>
          </a:xfrm>
        </p:spPr>
        <p:txBody>
          <a:bodyPr>
            <a:noAutofit/>
          </a:bodyPr>
          <a:lstStyle/>
          <a:p>
            <a:pPr algn="just">
              <a:buClr>
                <a:schemeClr val="accent1"/>
              </a:buClr>
              <a:buFont typeface="Wingdings" panose="05000000000000000000" pitchFamily="2" charset="2"/>
              <a:buChar char="v"/>
            </a:pPr>
            <a:r>
              <a:rPr lang="tr-TR" sz="2300" dirty="0">
                <a:latin typeface="Comic Sans MS" panose="030F0702030302020204" pitchFamily="66" charset="0"/>
              </a:rPr>
              <a:t>Tüketim malzemeleri dönem çıkış raporu (tarih değil dönem seçilecek) Mart/Haziran/Eylül/Aralık aylarının sonunda biriktirmeden gönderilmeli,</a:t>
            </a:r>
          </a:p>
          <a:p>
            <a:pPr algn="just">
              <a:buClr>
                <a:schemeClr val="accent1"/>
              </a:buClr>
              <a:buFont typeface="Wingdings" panose="05000000000000000000" pitchFamily="2" charset="2"/>
              <a:buChar char="v"/>
            </a:pPr>
            <a:r>
              <a:rPr lang="tr-TR" sz="2300" dirty="0">
                <a:latin typeface="Comic Sans MS" panose="030F0702030302020204" pitchFamily="66" charset="0"/>
              </a:rPr>
              <a:t>TKYS sistemi üzerinden onaylanan taşınır işlem fişlerinin ‘varlık işlem fişi oluştur’ diyerek muhasebe birimine gönder işleminin yapılması (devir alma fişleri devretme fişi onaylandıktan sonra gönder yapılmaktadır),</a:t>
            </a:r>
          </a:p>
          <a:p>
            <a:pPr algn="just">
              <a:buClr>
                <a:schemeClr val="accent1"/>
              </a:buClr>
              <a:buFont typeface="Wingdings" panose="05000000000000000000" pitchFamily="2" charset="2"/>
              <a:buChar char="v"/>
            </a:pPr>
            <a:r>
              <a:rPr lang="tr-TR" sz="2300" dirty="0">
                <a:latin typeface="Comic Sans MS" panose="030F0702030302020204" pitchFamily="66" charset="0"/>
              </a:rPr>
              <a:t>İMİD e teslim edilen hurdaların belgelendirilmesi için teslim tutanağı hazırlanmalı,</a:t>
            </a:r>
          </a:p>
          <a:p>
            <a:pPr algn="just">
              <a:buClr>
                <a:schemeClr val="accent1"/>
              </a:buClr>
              <a:buFont typeface="Wingdings" panose="05000000000000000000" pitchFamily="2" charset="2"/>
              <a:buChar char="v"/>
            </a:pPr>
            <a:r>
              <a:rPr lang="tr-TR" sz="2300" dirty="0">
                <a:latin typeface="Comic Sans MS" panose="030F0702030302020204" pitchFamily="66" charset="0"/>
              </a:rPr>
              <a:t>İmha edilecek olan hurdalar için imha tutanağı hazırlanmalı, imha gerekçesi ve usulü belirtilmeli,</a:t>
            </a:r>
          </a:p>
          <a:p>
            <a:pPr algn="just">
              <a:buClr>
                <a:schemeClr val="accent1"/>
              </a:buClr>
              <a:buFont typeface="Wingdings" panose="05000000000000000000" pitchFamily="2" charset="2"/>
              <a:buChar char="v"/>
            </a:pPr>
            <a:r>
              <a:rPr lang="tr-TR" sz="2300" dirty="0">
                <a:latin typeface="Comic Sans MS" panose="030F0702030302020204" pitchFamily="66" charset="0"/>
              </a:rPr>
              <a:t>Yönetmelikte yer alan komisyonlar/kurullar dönem başında oluşturulmalı,</a:t>
            </a:r>
          </a:p>
        </p:txBody>
      </p:sp>
      <p:sp>
        <p:nvSpPr>
          <p:cNvPr id="5" name="Slayt Numarası Yer Tutucusu 4">
            <a:extLst>
              <a:ext uri="{FF2B5EF4-FFF2-40B4-BE49-F238E27FC236}">
                <a16:creationId xmlns:a16="http://schemas.microsoft.com/office/drawing/2014/main" id="{16C97B1D-3A9B-43A0-ABEC-172D0CD698B1}"/>
              </a:ext>
            </a:extLst>
          </p:cNvPr>
          <p:cNvSpPr>
            <a:spLocks noGrp="1"/>
          </p:cNvSpPr>
          <p:nvPr>
            <p:ph type="sldNum" sz="quarter" idx="12"/>
          </p:nvPr>
        </p:nvSpPr>
        <p:spPr/>
        <p:txBody>
          <a:bodyPr/>
          <a:lstStyle/>
          <a:p>
            <a:fld id="{4720E208-8340-4A8D-9E4A-6A27DDFC1402}" type="slidenum">
              <a:rPr lang="tr-TR" smtClean="0"/>
              <a:t>33</a:t>
            </a:fld>
            <a:endParaRPr lang="tr-TR"/>
          </a:p>
        </p:txBody>
      </p:sp>
    </p:spTree>
    <p:extLst>
      <p:ext uri="{BB962C8B-B14F-4D97-AF65-F5344CB8AC3E}">
        <p14:creationId xmlns:p14="http://schemas.microsoft.com/office/powerpoint/2010/main" val="21600211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B34CF1A-E840-47A2-A2F7-8B9F9D7A412C}"/>
              </a:ext>
            </a:extLst>
          </p:cNvPr>
          <p:cNvSpPr>
            <a:spLocks noGrp="1"/>
          </p:cNvSpPr>
          <p:nvPr>
            <p:ph type="title"/>
          </p:nvPr>
        </p:nvSpPr>
        <p:spPr>
          <a:xfrm>
            <a:off x="378294" y="452718"/>
            <a:ext cx="9974245" cy="883713"/>
          </a:xfrm>
        </p:spPr>
        <p:txBody>
          <a:bodyPr/>
          <a:lstStyle/>
          <a:p>
            <a:pPr marL="571500" indent="-571500">
              <a:buFont typeface="Wingdings" panose="05000000000000000000" pitchFamily="2" charset="2"/>
              <a:buChar char="ü"/>
            </a:pPr>
            <a:r>
              <a:rPr lang="tr-TR" sz="4400" b="1" dirty="0">
                <a:solidFill>
                  <a:schemeClr val="bg2">
                    <a:lumMod val="20000"/>
                    <a:lumOff val="80000"/>
                  </a:schemeClr>
                </a:solidFill>
                <a:latin typeface="Comic Sans MS" panose="030F0702030302020204" pitchFamily="66" charset="0"/>
              </a:rPr>
              <a:t>Önemli Hususlar-2</a:t>
            </a:r>
            <a:endParaRPr lang="tr-TR" b="1" dirty="0">
              <a:solidFill>
                <a:schemeClr val="bg2">
                  <a:lumMod val="20000"/>
                  <a:lumOff val="80000"/>
                </a:schemeClr>
              </a:solidFill>
            </a:endParaRPr>
          </a:p>
        </p:txBody>
      </p:sp>
      <p:sp>
        <p:nvSpPr>
          <p:cNvPr id="3" name="İçerik Yer Tutucusu 2">
            <a:extLst>
              <a:ext uri="{FF2B5EF4-FFF2-40B4-BE49-F238E27FC236}">
                <a16:creationId xmlns:a16="http://schemas.microsoft.com/office/drawing/2014/main" id="{DD149E97-A315-4055-A38C-2A41A66B306D}"/>
              </a:ext>
            </a:extLst>
          </p:cNvPr>
          <p:cNvSpPr>
            <a:spLocks noGrp="1"/>
          </p:cNvSpPr>
          <p:nvPr>
            <p:ph idx="1"/>
          </p:nvPr>
        </p:nvSpPr>
        <p:spPr>
          <a:xfrm>
            <a:off x="986557" y="1336431"/>
            <a:ext cx="9672540" cy="5068850"/>
          </a:xfrm>
        </p:spPr>
        <p:txBody>
          <a:bodyPr>
            <a:normAutofit fontScale="85000" lnSpcReduction="20000"/>
          </a:bodyPr>
          <a:lstStyle/>
          <a:p>
            <a:pPr algn="just">
              <a:buClr>
                <a:schemeClr val="accent1"/>
              </a:buClr>
              <a:buFont typeface="Wingdings" panose="05000000000000000000" pitchFamily="2" charset="2"/>
              <a:buChar char="v"/>
            </a:pPr>
            <a:r>
              <a:rPr lang="tr-TR" sz="2700" dirty="0">
                <a:latin typeface="Comic Sans MS" panose="030F0702030302020204" pitchFamily="66" charset="0"/>
              </a:rPr>
              <a:t>Taşınır kayıt yetkilisi değişiklikleri resmi yazı ile bildirilmelidir. Görevlendirilen personelin bilgileri (TC, mail, telefon, adı soyadı) ile görevden ayrılan personelin bilgileri tam olarak belirtilmelidir. Eski kayıt yetkilisinin şifreleriyle işlem yapılmamalı,</a:t>
            </a:r>
          </a:p>
          <a:p>
            <a:pPr algn="just">
              <a:buClr>
                <a:schemeClr val="accent1"/>
              </a:buClr>
              <a:buFont typeface="Wingdings" panose="05000000000000000000" pitchFamily="2" charset="2"/>
              <a:buChar char="v"/>
            </a:pPr>
            <a:r>
              <a:rPr lang="tr-TR" sz="2700" dirty="0">
                <a:latin typeface="Comic Sans MS" panose="030F0702030302020204" pitchFamily="66" charset="0"/>
              </a:rPr>
              <a:t>Taşınır Kayıt Yetkilisi görevlisinin değişmesi halinde taşınır sayımları fiilen yapılarak Ambar Devir Teslim Tutanağı düzenlenmeli,</a:t>
            </a:r>
          </a:p>
          <a:p>
            <a:pPr algn="just">
              <a:buClr>
                <a:schemeClr val="accent1"/>
              </a:buClr>
              <a:buFont typeface="Wingdings" panose="05000000000000000000" pitchFamily="2" charset="2"/>
              <a:buChar char="v"/>
            </a:pPr>
            <a:r>
              <a:rPr lang="tr-TR" sz="2700" dirty="0">
                <a:latin typeface="Comic Sans MS" panose="030F0702030302020204" pitchFamily="66" charset="0"/>
              </a:rPr>
              <a:t>Yıl sonlarında kesin olmak üzere yıl içerisinde belirli sürelerde fiili ambar sayımları gerçekleştirilmeli,</a:t>
            </a:r>
          </a:p>
          <a:p>
            <a:pPr algn="just">
              <a:buClr>
                <a:schemeClr val="accent1"/>
              </a:buClr>
              <a:buFont typeface="Wingdings" panose="05000000000000000000" pitchFamily="2" charset="2"/>
              <a:buChar char="v"/>
            </a:pPr>
            <a:r>
              <a:rPr lang="tr-TR" sz="2700" dirty="0">
                <a:latin typeface="Comic Sans MS" panose="030F0702030302020204" pitchFamily="66" charset="0"/>
              </a:rPr>
              <a:t>İzinli olunan dönemlerde farklı taşınır kayıt yetkilisi görevlendirilebilir ya da ambar kısa süreliğine kapatılabilir,</a:t>
            </a:r>
          </a:p>
          <a:p>
            <a:pPr algn="just">
              <a:buClr>
                <a:schemeClr val="accent1"/>
              </a:buClr>
              <a:buFont typeface="Wingdings" panose="05000000000000000000" pitchFamily="2" charset="2"/>
              <a:buChar char="v"/>
            </a:pPr>
            <a:r>
              <a:rPr lang="tr-TR" sz="2700" dirty="0">
                <a:latin typeface="Comic Sans MS" panose="030F0702030302020204" pitchFamily="66" charset="0"/>
              </a:rPr>
              <a:t>Taşınır İşlem Fişlerinin ıslak imzalı gönderilmesine gerek yoktur </a:t>
            </a:r>
            <a:r>
              <a:rPr lang="tr-TR" sz="3000" dirty="0">
                <a:latin typeface="Comic Sans MS" panose="030F0702030302020204" pitchFamily="66" charset="0"/>
              </a:rPr>
              <a:t>(</a:t>
            </a:r>
            <a:r>
              <a:rPr lang="tr-TR" sz="1900" dirty="0">
                <a:latin typeface="Comic Sans MS" panose="030F0702030302020204" pitchFamily="66" charset="0"/>
              </a:rPr>
              <a:t>Muhasebat Genel Müdürlüğü 15.02.2024 tarih ve E-57761329-220.05-2671043 yazısı</a:t>
            </a:r>
            <a:r>
              <a:rPr lang="tr-TR" sz="2300" dirty="0">
                <a:latin typeface="Comic Sans MS" panose="030F0702030302020204" pitchFamily="66" charset="0"/>
              </a:rPr>
              <a:t>). Taşınır İşlem fişi ve eki belgeler EBYS sistemine imzalı taranmış olarak eklenmeli, </a:t>
            </a:r>
          </a:p>
          <a:p>
            <a:pPr algn="just">
              <a:buClr>
                <a:schemeClr val="accent1"/>
              </a:buClr>
              <a:buFont typeface="Wingdings" panose="05000000000000000000" pitchFamily="2" charset="2"/>
              <a:buChar char="q"/>
            </a:pPr>
            <a:endParaRPr lang="tr-TR" sz="2300" dirty="0">
              <a:latin typeface="Comic Sans MS" panose="030F0702030302020204" pitchFamily="66" charset="0"/>
            </a:endParaRPr>
          </a:p>
          <a:p>
            <a:endParaRPr lang="tr-TR" dirty="0"/>
          </a:p>
        </p:txBody>
      </p:sp>
      <p:sp>
        <p:nvSpPr>
          <p:cNvPr id="4" name="Slayt Numarası Yer Tutucusu 3">
            <a:extLst>
              <a:ext uri="{FF2B5EF4-FFF2-40B4-BE49-F238E27FC236}">
                <a16:creationId xmlns:a16="http://schemas.microsoft.com/office/drawing/2014/main" id="{AAF7D222-C9D3-456E-B27B-B8786E95D197}"/>
              </a:ext>
            </a:extLst>
          </p:cNvPr>
          <p:cNvSpPr>
            <a:spLocks noGrp="1"/>
          </p:cNvSpPr>
          <p:nvPr>
            <p:ph type="sldNum" sz="quarter" idx="12"/>
          </p:nvPr>
        </p:nvSpPr>
        <p:spPr/>
        <p:txBody>
          <a:bodyPr/>
          <a:lstStyle/>
          <a:p>
            <a:fld id="{4720E208-8340-4A8D-9E4A-6A27DDFC1402}" type="slidenum">
              <a:rPr lang="tr-TR" smtClean="0"/>
              <a:t>34</a:t>
            </a:fld>
            <a:endParaRPr lang="tr-TR"/>
          </a:p>
        </p:txBody>
      </p:sp>
    </p:spTree>
    <p:extLst>
      <p:ext uri="{BB962C8B-B14F-4D97-AF65-F5344CB8AC3E}">
        <p14:creationId xmlns:p14="http://schemas.microsoft.com/office/powerpoint/2010/main" val="34274587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3CA0810-3A64-4FBE-A2C5-1127BA51A796}"/>
              </a:ext>
            </a:extLst>
          </p:cNvPr>
          <p:cNvSpPr>
            <a:spLocks noGrp="1"/>
          </p:cNvSpPr>
          <p:nvPr>
            <p:ph type="title"/>
          </p:nvPr>
        </p:nvSpPr>
        <p:spPr>
          <a:xfrm>
            <a:off x="646111" y="452718"/>
            <a:ext cx="9404723" cy="1251795"/>
          </a:xfrm>
        </p:spPr>
        <p:txBody>
          <a:bodyPr/>
          <a:lstStyle/>
          <a:p>
            <a:pPr marL="571500" indent="-571500">
              <a:buClr>
                <a:schemeClr val="bg2">
                  <a:lumMod val="20000"/>
                  <a:lumOff val="80000"/>
                </a:schemeClr>
              </a:buClr>
              <a:buFont typeface="Wingdings" panose="05000000000000000000" pitchFamily="2" charset="2"/>
              <a:buChar char="ü"/>
            </a:pPr>
            <a:r>
              <a:rPr lang="tr-TR" sz="4000" b="1" dirty="0">
                <a:solidFill>
                  <a:schemeClr val="bg2">
                    <a:lumMod val="20000"/>
                    <a:lumOff val="80000"/>
                  </a:schemeClr>
                </a:solidFill>
                <a:latin typeface="Comic Sans MS" panose="030F0702030302020204" pitchFamily="66" charset="0"/>
              </a:rPr>
              <a:t>Önemli Hususlar-3</a:t>
            </a:r>
            <a:endParaRPr lang="tr-TR" dirty="0">
              <a:solidFill>
                <a:schemeClr val="bg2">
                  <a:lumMod val="20000"/>
                  <a:lumOff val="80000"/>
                </a:schemeClr>
              </a:solidFill>
            </a:endParaRPr>
          </a:p>
        </p:txBody>
      </p:sp>
      <p:sp>
        <p:nvSpPr>
          <p:cNvPr id="3" name="İçerik Yer Tutucusu 2">
            <a:extLst>
              <a:ext uri="{FF2B5EF4-FFF2-40B4-BE49-F238E27FC236}">
                <a16:creationId xmlns:a16="http://schemas.microsoft.com/office/drawing/2014/main" id="{3560CBFF-B527-4D67-A533-73877F0AA25D}"/>
              </a:ext>
            </a:extLst>
          </p:cNvPr>
          <p:cNvSpPr>
            <a:spLocks noGrp="1"/>
          </p:cNvSpPr>
          <p:nvPr>
            <p:ph idx="1"/>
          </p:nvPr>
        </p:nvSpPr>
        <p:spPr>
          <a:xfrm>
            <a:off x="1255146" y="1063416"/>
            <a:ext cx="8946541" cy="5534332"/>
          </a:xfrm>
        </p:spPr>
        <p:txBody>
          <a:bodyPr>
            <a:noAutofit/>
          </a:bodyPr>
          <a:lstStyle/>
          <a:p>
            <a:pPr algn="just">
              <a:buClr>
                <a:schemeClr val="accent1">
                  <a:lumMod val="75000"/>
                </a:schemeClr>
              </a:buClr>
              <a:buFont typeface="Wingdings" panose="05000000000000000000" pitchFamily="2" charset="2"/>
              <a:buChar char="v"/>
            </a:pPr>
            <a:r>
              <a:rPr lang="tr-TR" sz="2200" dirty="0">
                <a:latin typeface="Comic Sans MS" panose="030F0702030302020204" pitchFamily="66" charset="0"/>
              </a:rPr>
              <a:t>Son düzenlenen taşınır işlem fişini gösterir tutanak Taşınır Yönetim Hesabı dosyasına eklenmeli, 2 nüsha olarak Muhasebe, Kesin Hesap Raporlama Birimine gönderilmeli (kütüphane olanlar kütüphane/müze dahil),</a:t>
            </a:r>
          </a:p>
          <a:p>
            <a:pPr algn="just">
              <a:buClr>
                <a:schemeClr val="accent1">
                  <a:lumMod val="75000"/>
                </a:schemeClr>
              </a:buClr>
              <a:buFont typeface="Wingdings" panose="05000000000000000000" pitchFamily="2" charset="2"/>
              <a:buChar char="v"/>
            </a:pPr>
            <a:r>
              <a:rPr lang="tr-TR" sz="2200" dirty="0">
                <a:latin typeface="Comic Sans MS" panose="030F0702030302020204" pitchFamily="66" charset="0"/>
              </a:rPr>
              <a:t>Kullanıma verilen taşınırların zimmetleri yapılmalı, ilişik kesme işlemlerinde öncelikle personelin üzerindeki zimmetler düşülmeli,</a:t>
            </a:r>
          </a:p>
          <a:p>
            <a:pPr algn="just">
              <a:buClr>
                <a:schemeClr val="accent1">
                  <a:lumMod val="75000"/>
                </a:schemeClr>
              </a:buClr>
              <a:buFont typeface="Wingdings" panose="05000000000000000000" pitchFamily="2" charset="2"/>
              <a:buChar char="v"/>
            </a:pPr>
            <a:r>
              <a:rPr lang="tr-TR" sz="2200" dirty="0">
                <a:latin typeface="Comic Sans MS" panose="030F0702030302020204" pitchFamily="66" charset="0"/>
              </a:rPr>
              <a:t>Taşınır İstek Birim yetkilileri Taşınır Kayıt Yetkilileri tarafından tanımlanmalı,</a:t>
            </a:r>
          </a:p>
          <a:p>
            <a:pPr algn="just">
              <a:buClr>
                <a:schemeClr val="accent1">
                  <a:lumMod val="75000"/>
                </a:schemeClr>
              </a:buClr>
              <a:buFont typeface="Wingdings" panose="05000000000000000000" pitchFamily="2" charset="2"/>
              <a:buChar char="v"/>
            </a:pPr>
            <a:r>
              <a:rPr lang="tr-TR" sz="2200" dirty="0">
                <a:latin typeface="Comic Sans MS" panose="030F0702030302020204" pitchFamily="66" charset="0"/>
              </a:rPr>
              <a:t>Taşınır İşlem Fişlerinin birer nüshası, düzenleme tarihini takip eden en geç on gün içinde, her durumda mali yıl sona ermeden önce EBYS üzerinden muhasebe birimine gönderilmeli,</a:t>
            </a:r>
          </a:p>
          <a:p>
            <a:pPr algn="just">
              <a:buClr>
                <a:schemeClr val="accent1">
                  <a:lumMod val="75000"/>
                </a:schemeClr>
              </a:buClr>
              <a:buFont typeface="Wingdings" panose="05000000000000000000" pitchFamily="2" charset="2"/>
              <a:buChar char="v"/>
            </a:pPr>
            <a:r>
              <a:rPr lang="tr-TR" sz="2200" dirty="0">
                <a:latin typeface="Comic Sans MS" panose="030F0702030302020204" pitchFamily="66" charset="0"/>
              </a:rPr>
              <a:t>TKYS üzerinden yapılan duyuruları ve </a:t>
            </a:r>
            <a:r>
              <a:rPr lang="tr-TR" sz="2200" dirty="0" err="1">
                <a:latin typeface="Comic Sans MS" panose="030F0702030302020204" pitchFamily="66" charset="0"/>
              </a:rPr>
              <a:t>WhatsApp</a:t>
            </a:r>
            <a:r>
              <a:rPr lang="tr-TR" sz="2200" dirty="0">
                <a:latin typeface="Comic Sans MS" panose="030F0702030302020204" pitchFamily="66" charset="0"/>
              </a:rPr>
              <a:t> aracılığıyla gönderilen bilgileri takip edelim, sorunlarda TKYS sorun bildir sekmesini kullanalım.</a:t>
            </a:r>
          </a:p>
        </p:txBody>
      </p:sp>
      <p:sp>
        <p:nvSpPr>
          <p:cNvPr id="4" name="Slayt Numarası Yer Tutucusu 3">
            <a:extLst>
              <a:ext uri="{FF2B5EF4-FFF2-40B4-BE49-F238E27FC236}">
                <a16:creationId xmlns:a16="http://schemas.microsoft.com/office/drawing/2014/main" id="{0699B4A0-718F-4754-87DD-5D4E09D19002}"/>
              </a:ext>
            </a:extLst>
          </p:cNvPr>
          <p:cNvSpPr>
            <a:spLocks noGrp="1"/>
          </p:cNvSpPr>
          <p:nvPr>
            <p:ph type="sldNum" sz="quarter" idx="12"/>
          </p:nvPr>
        </p:nvSpPr>
        <p:spPr/>
        <p:txBody>
          <a:bodyPr/>
          <a:lstStyle/>
          <a:p>
            <a:fld id="{4720E208-8340-4A8D-9E4A-6A27DDFC1402}" type="slidenum">
              <a:rPr lang="tr-TR" smtClean="0"/>
              <a:t>35</a:t>
            </a:fld>
            <a:endParaRPr lang="tr-TR"/>
          </a:p>
        </p:txBody>
      </p:sp>
    </p:spTree>
    <p:extLst>
      <p:ext uri="{BB962C8B-B14F-4D97-AF65-F5344CB8AC3E}">
        <p14:creationId xmlns:p14="http://schemas.microsoft.com/office/powerpoint/2010/main" val="3979820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a:extLst>
              <a:ext uri="{FF2B5EF4-FFF2-40B4-BE49-F238E27FC236}">
                <a16:creationId xmlns:a16="http://schemas.microsoft.com/office/drawing/2014/main" id="{9610224D-CC99-49B2-8F4E-60F2F04DAC59}"/>
              </a:ext>
            </a:extLst>
          </p:cNvPr>
          <p:cNvSpPr>
            <a:spLocks noGrp="1"/>
          </p:cNvSpPr>
          <p:nvPr>
            <p:ph type="title"/>
          </p:nvPr>
        </p:nvSpPr>
        <p:spPr>
          <a:xfrm>
            <a:off x="1141412" y="752623"/>
            <a:ext cx="9905998" cy="975453"/>
          </a:xfrm>
        </p:spPr>
        <p:txBody>
          <a:bodyPr>
            <a:noAutofit/>
          </a:bodyPr>
          <a:lstStyle/>
          <a:p>
            <a:pPr marL="571500" indent="-571500">
              <a:buFont typeface="Wingdings" panose="05000000000000000000" pitchFamily="2" charset="2"/>
              <a:buChar char="ü"/>
            </a:pPr>
            <a:r>
              <a:rPr lang="tr-TR" sz="4000" b="1" dirty="0">
                <a:solidFill>
                  <a:schemeClr val="bg2">
                    <a:lumMod val="20000"/>
                    <a:lumOff val="80000"/>
                  </a:schemeClr>
                </a:solidFill>
                <a:latin typeface="Comic Sans MS" panose="030F0702030302020204" pitchFamily="66" charset="0"/>
              </a:rPr>
              <a:t>Harcama Yetkilileri</a:t>
            </a:r>
            <a:endParaRPr lang="tr-TR" sz="4000" dirty="0">
              <a:solidFill>
                <a:schemeClr val="bg2">
                  <a:lumMod val="20000"/>
                  <a:lumOff val="80000"/>
                </a:schemeClr>
              </a:solidFill>
            </a:endParaRPr>
          </a:p>
        </p:txBody>
      </p:sp>
      <p:sp>
        <p:nvSpPr>
          <p:cNvPr id="6" name="İçerik Yer Tutucusu 5">
            <a:extLst>
              <a:ext uri="{FF2B5EF4-FFF2-40B4-BE49-F238E27FC236}">
                <a16:creationId xmlns:a16="http://schemas.microsoft.com/office/drawing/2014/main" id="{B82BF6E0-2345-4786-BA80-48DCBF4A945C}"/>
              </a:ext>
            </a:extLst>
          </p:cNvPr>
          <p:cNvSpPr>
            <a:spLocks noGrp="1"/>
          </p:cNvSpPr>
          <p:nvPr>
            <p:ph idx="1"/>
          </p:nvPr>
        </p:nvSpPr>
        <p:spPr>
          <a:xfrm>
            <a:off x="1141412" y="1520310"/>
            <a:ext cx="9905999" cy="4585067"/>
          </a:xfrm>
        </p:spPr>
        <p:txBody>
          <a:bodyPr>
            <a:normAutofit fontScale="62500" lnSpcReduction="20000"/>
          </a:bodyPr>
          <a:lstStyle/>
          <a:p>
            <a:pPr algn="just">
              <a:buClr>
                <a:srgbClr val="C00000"/>
              </a:buClr>
              <a:buFont typeface="Wingdings" panose="05000000000000000000" pitchFamily="2" charset="2"/>
              <a:buChar char="q"/>
            </a:pPr>
            <a:r>
              <a:rPr lang="tr-TR" sz="4000" dirty="0">
                <a:latin typeface="Comic Sans MS" panose="030F0702030302020204" pitchFamily="66" charset="0"/>
              </a:rPr>
              <a:t>Taşınırların </a:t>
            </a:r>
            <a:r>
              <a:rPr lang="tr-TR" sz="4000" u="sng" dirty="0">
                <a:solidFill>
                  <a:srgbClr val="FFFF00"/>
                </a:solidFill>
                <a:latin typeface="Comic Sans MS" panose="030F0702030302020204" pitchFamily="66" charset="0"/>
              </a:rPr>
              <a:t>etkili, ekonomik, verimli ve hukuka uygun</a:t>
            </a:r>
            <a:r>
              <a:rPr lang="tr-TR" sz="4000" dirty="0">
                <a:latin typeface="Comic Sans MS" panose="030F0702030302020204" pitchFamily="66" charset="0"/>
              </a:rPr>
              <a:t> olarak edinilmesinden, kullanılmasından, kontrolünden, </a:t>
            </a:r>
          </a:p>
          <a:p>
            <a:pPr algn="just">
              <a:buClr>
                <a:srgbClr val="C00000"/>
              </a:buClr>
              <a:buFont typeface="Wingdings" panose="05000000000000000000" pitchFamily="2" charset="2"/>
              <a:buChar char="q"/>
            </a:pPr>
            <a:r>
              <a:rPr lang="tr-TR" sz="4000" dirty="0">
                <a:latin typeface="Comic Sans MS" panose="030F0702030302020204" pitchFamily="66" charset="0"/>
              </a:rPr>
              <a:t>Kayıtlarının </a:t>
            </a:r>
            <a:r>
              <a:rPr lang="tr-TR" sz="4000" u="sng" dirty="0">
                <a:solidFill>
                  <a:srgbClr val="FFFF00"/>
                </a:solidFill>
                <a:latin typeface="Comic Sans MS" panose="030F0702030302020204" pitchFamily="66" charset="0"/>
              </a:rPr>
              <a:t>saydam</a:t>
            </a:r>
            <a:r>
              <a:rPr lang="tr-TR" sz="4000" dirty="0">
                <a:latin typeface="Comic Sans MS" panose="030F0702030302020204" pitchFamily="66" charset="0"/>
              </a:rPr>
              <a:t> ve </a:t>
            </a:r>
            <a:r>
              <a:rPr lang="tr-TR" sz="4000" u="sng" dirty="0">
                <a:solidFill>
                  <a:srgbClr val="FFFF00"/>
                </a:solidFill>
                <a:latin typeface="Comic Sans MS" panose="030F0702030302020204" pitchFamily="66" charset="0"/>
              </a:rPr>
              <a:t>erişilebilir</a:t>
            </a:r>
            <a:r>
              <a:rPr lang="tr-TR" sz="4000" dirty="0">
                <a:latin typeface="Comic Sans MS" panose="030F0702030302020204" pitchFamily="66" charset="0"/>
              </a:rPr>
              <a:t> şekilde tutulmasını sağlamaktan sorumludur.</a:t>
            </a:r>
          </a:p>
          <a:p>
            <a:pPr marL="0" indent="0" algn="just">
              <a:buNone/>
            </a:pPr>
            <a:r>
              <a:rPr lang="tr-TR" sz="4000" dirty="0">
                <a:latin typeface="Comic Sans MS" panose="030F0702030302020204" pitchFamily="66" charset="0"/>
              </a:rPr>
              <a:t>	(Harcama yetkilileri bu sorumluluklarının taşınır kayıt   yetkilileri ve taşınır kontrol yetkilileri aracılığıyla yerine getirir)</a:t>
            </a:r>
          </a:p>
          <a:p>
            <a:pPr algn="just">
              <a:buClr>
                <a:srgbClr val="C00000"/>
              </a:buClr>
              <a:buFont typeface="Wingdings" panose="05000000000000000000" pitchFamily="2" charset="2"/>
              <a:buChar char="q"/>
            </a:pPr>
            <a:r>
              <a:rPr lang="tr-TR" sz="4000" dirty="0">
                <a:latin typeface="Comic Sans MS" panose="030F0702030302020204" pitchFamily="66" charset="0"/>
              </a:rPr>
              <a:t>Harcama yetkilileri, taşınırlara ilişkin işlem ve kayıtların </a:t>
            </a:r>
            <a:r>
              <a:rPr lang="tr-TR" sz="4000" u="sng" dirty="0">
                <a:solidFill>
                  <a:srgbClr val="FFFF00"/>
                </a:solidFill>
                <a:latin typeface="Comic Sans MS" panose="030F0702030302020204" pitchFamily="66" charset="0"/>
              </a:rPr>
              <a:t>usule uygun</a:t>
            </a:r>
            <a:r>
              <a:rPr lang="tr-TR" sz="4000" dirty="0">
                <a:latin typeface="Comic Sans MS" panose="030F0702030302020204" pitchFamily="66" charset="0"/>
              </a:rPr>
              <a:t> olarak yapılıp yapılmadığını </a:t>
            </a:r>
            <a:r>
              <a:rPr lang="tr-TR" sz="4000" u="sng" dirty="0">
                <a:solidFill>
                  <a:srgbClr val="FFFF00"/>
                </a:solidFill>
                <a:latin typeface="Comic Sans MS" panose="030F0702030302020204" pitchFamily="66" charset="0"/>
              </a:rPr>
              <a:t>kontrol etmeye</a:t>
            </a:r>
            <a:r>
              <a:rPr lang="tr-TR" sz="4000" dirty="0">
                <a:latin typeface="Comic Sans MS" panose="030F0702030302020204" pitchFamily="66" charset="0"/>
              </a:rPr>
              <a:t> veya </a:t>
            </a:r>
            <a:r>
              <a:rPr lang="tr-TR" sz="4000" u="sng" dirty="0">
                <a:solidFill>
                  <a:srgbClr val="FFFF00"/>
                </a:solidFill>
                <a:latin typeface="Comic Sans MS" panose="030F0702030302020204" pitchFamily="66" charset="0"/>
              </a:rPr>
              <a:t>ettirmeye</a:t>
            </a:r>
            <a:r>
              <a:rPr lang="tr-TR" sz="4000" dirty="0">
                <a:latin typeface="Comic Sans MS" panose="030F0702030302020204" pitchFamily="66" charset="0"/>
              </a:rPr>
              <a:t>; </a:t>
            </a:r>
          </a:p>
          <a:p>
            <a:pPr algn="just">
              <a:buClr>
                <a:srgbClr val="C00000"/>
              </a:buClr>
              <a:buFont typeface="Wingdings" panose="05000000000000000000" pitchFamily="2" charset="2"/>
              <a:buChar char="q"/>
            </a:pPr>
            <a:r>
              <a:rPr lang="tr-TR" sz="4000" dirty="0">
                <a:solidFill>
                  <a:srgbClr val="FFFF00"/>
                </a:solidFill>
                <a:latin typeface="Comic Sans MS" panose="030F0702030302020204" pitchFamily="66" charset="0"/>
              </a:rPr>
              <a:t>Kasıt, kusur veya ihmal sonucu kırılan, bozulan veya kaybolan</a:t>
            </a:r>
            <a:r>
              <a:rPr lang="tr-TR" sz="4000" dirty="0">
                <a:latin typeface="Comic Sans MS" panose="030F0702030302020204" pitchFamily="66" charset="0"/>
              </a:rPr>
              <a:t> taşınırların ilgililerden tazmini için gerekli işlemleri yapmaya veya yaptırmaya yetkilidir.</a:t>
            </a:r>
          </a:p>
          <a:p>
            <a:endParaRPr lang="tr-TR" dirty="0"/>
          </a:p>
        </p:txBody>
      </p:sp>
      <p:sp>
        <p:nvSpPr>
          <p:cNvPr id="3" name="Slayt Numarası Yer Tutucusu 2">
            <a:extLst>
              <a:ext uri="{FF2B5EF4-FFF2-40B4-BE49-F238E27FC236}">
                <a16:creationId xmlns:a16="http://schemas.microsoft.com/office/drawing/2014/main" id="{6B7CD9BE-DC45-4891-AA4D-4D09EF31CCBE}"/>
              </a:ext>
            </a:extLst>
          </p:cNvPr>
          <p:cNvSpPr>
            <a:spLocks noGrp="1"/>
          </p:cNvSpPr>
          <p:nvPr>
            <p:ph type="sldNum" sz="quarter" idx="12"/>
          </p:nvPr>
        </p:nvSpPr>
        <p:spPr/>
        <p:txBody>
          <a:bodyPr/>
          <a:lstStyle/>
          <a:p>
            <a:fld id="{4720E208-8340-4A8D-9E4A-6A27DDFC1402}" type="slidenum">
              <a:rPr lang="tr-TR" smtClean="0"/>
              <a:t>4</a:t>
            </a:fld>
            <a:endParaRPr lang="tr-TR"/>
          </a:p>
        </p:txBody>
      </p:sp>
    </p:spTree>
    <p:extLst>
      <p:ext uri="{BB962C8B-B14F-4D97-AF65-F5344CB8AC3E}">
        <p14:creationId xmlns:p14="http://schemas.microsoft.com/office/powerpoint/2010/main" val="140946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a:extLst>
              <a:ext uri="{FF2B5EF4-FFF2-40B4-BE49-F238E27FC236}">
                <a16:creationId xmlns:a16="http://schemas.microsoft.com/office/drawing/2014/main" id="{D68AAB83-3ECC-41DA-BC07-24758ABA2CF7}"/>
              </a:ext>
            </a:extLst>
          </p:cNvPr>
          <p:cNvSpPr>
            <a:spLocks noGrp="1"/>
          </p:cNvSpPr>
          <p:nvPr>
            <p:ph idx="1"/>
          </p:nvPr>
        </p:nvSpPr>
        <p:spPr>
          <a:xfrm>
            <a:off x="998083" y="1088308"/>
            <a:ext cx="9905999" cy="6606720"/>
          </a:xfrm>
        </p:spPr>
        <p:txBody>
          <a:bodyPr>
            <a:noAutofit/>
          </a:bodyPr>
          <a:lstStyle/>
          <a:p>
            <a:pPr algn="just">
              <a:buClr>
                <a:schemeClr val="accent1">
                  <a:lumMod val="75000"/>
                </a:schemeClr>
              </a:buClr>
              <a:buFont typeface="Wingdings" panose="05000000000000000000" pitchFamily="2" charset="2"/>
              <a:buChar char="q"/>
            </a:pPr>
            <a:r>
              <a:rPr lang="tr-TR" sz="2400" dirty="0">
                <a:latin typeface="Comic Sans MS" panose="030F0702030302020204" pitchFamily="66" charset="0"/>
              </a:rPr>
              <a:t>Taşınırları teslim alan,</a:t>
            </a:r>
          </a:p>
          <a:p>
            <a:pPr algn="just">
              <a:buClr>
                <a:schemeClr val="accent1">
                  <a:lumMod val="75000"/>
                </a:schemeClr>
              </a:buClr>
              <a:buFont typeface="Wingdings" panose="05000000000000000000" pitchFamily="2" charset="2"/>
              <a:buChar char="q"/>
            </a:pPr>
            <a:r>
              <a:rPr lang="tr-TR" sz="2400" dirty="0">
                <a:latin typeface="Comic Sans MS" panose="030F0702030302020204" pitchFamily="66" charset="0"/>
              </a:rPr>
              <a:t>Sorumluluğundaki ambarlarda muhafaza eden,</a:t>
            </a:r>
          </a:p>
          <a:p>
            <a:pPr algn="just">
              <a:buClr>
                <a:schemeClr val="accent1">
                  <a:lumMod val="75000"/>
                </a:schemeClr>
              </a:buClr>
              <a:buFont typeface="Wingdings" panose="05000000000000000000" pitchFamily="2" charset="2"/>
              <a:buChar char="q"/>
            </a:pPr>
            <a:r>
              <a:rPr lang="tr-TR" sz="2400" dirty="0">
                <a:latin typeface="Comic Sans MS" panose="030F0702030302020204" pitchFamily="66" charset="0"/>
              </a:rPr>
              <a:t>Kullanıcılarına ve kullanım yerlerine teslim eden,</a:t>
            </a:r>
          </a:p>
          <a:p>
            <a:pPr algn="just">
              <a:buClr>
                <a:schemeClr val="accent1">
                  <a:lumMod val="75000"/>
                </a:schemeClr>
              </a:buClr>
              <a:buFont typeface="Wingdings" panose="05000000000000000000" pitchFamily="2" charset="2"/>
              <a:buChar char="q"/>
            </a:pPr>
            <a:r>
              <a:rPr lang="tr-TR" sz="2400" dirty="0">
                <a:latin typeface="Comic Sans MS" panose="030F0702030302020204" pitchFamily="66" charset="0"/>
              </a:rPr>
              <a:t>Yönetmelikte belirtilen esas ve usullere göre kayıtları tutan, bunlara ilişkin belge ve cetvelleri düzenleyen,</a:t>
            </a:r>
          </a:p>
          <a:p>
            <a:pPr algn="just">
              <a:buClr>
                <a:schemeClr val="accent1">
                  <a:lumMod val="75000"/>
                </a:schemeClr>
              </a:buClr>
              <a:buFont typeface="Wingdings" panose="05000000000000000000" pitchFamily="2" charset="2"/>
              <a:buChar char="q"/>
            </a:pPr>
            <a:r>
              <a:rPr lang="tr-TR" sz="2400" dirty="0">
                <a:latin typeface="Comic Sans MS" panose="030F0702030302020204" pitchFamily="66" charset="0"/>
              </a:rPr>
              <a:t>Bu hususlarda </a:t>
            </a:r>
            <a:r>
              <a:rPr lang="tr-TR" sz="2400" u="sng" dirty="0">
                <a:solidFill>
                  <a:srgbClr val="FFFF00"/>
                </a:solidFill>
                <a:latin typeface="Comic Sans MS" panose="030F0702030302020204" pitchFamily="66" charset="0"/>
              </a:rPr>
              <a:t>hesap verme sorumluluğu</a:t>
            </a:r>
            <a:r>
              <a:rPr lang="tr-TR" sz="2400" dirty="0">
                <a:latin typeface="Comic Sans MS" panose="030F0702030302020204" pitchFamily="66" charset="0"/>
              </a:rPr>
              <a:t> çerçevesinde taşınır kontrol yetkilisi ve harcama yetkilisine karşı sorumlu olan görevlileri ifade eder.</a:t>
            </a:r>
          </a:p>
          <a:p>
            <a:pPr marL="0" indent="0" algn="just">
              <a:buNone/>
            </a:pPr>
            <a:r>
              <a:rPr lang="tr-TR" sz="2400" dirty="0">
                <a:latin typeface="Comic Sans MS" panose="030F0702030302020204" pitchFamily="66" charset="0"/>
              </a:rPr>
              <a:t>Harcama yetkililerince, taşınır kayıt ve işlemlerini mevzuata en uygun şekilde yapabilecek </a:t>
            </a:r>
            <a:r>
              <a:rPr lang="tr-TR" sz="2400" u="sng" dirty="0">
                <a:solidFill>
                  <a:srgbClr val="FFFF00"/>
                </a:solidFill>
                <a:latin typeface="Comic Sans MS" panose="030F0702030302020204" pitchFamily="66" charset="0"/>
              </a:rPr>
              <a:t>bilgi ve niteliklere sahip</a:t>
            </a:r>
            <a:r>
              <a:rPr lang="tr-TR" sz="2400" dirty="0">
                <a:solidFill>
                  <a:srgbClr val="FFFF00"/>
                </a:solidFill>
                <a:latin typeface="Comic Sans MS" panose="030F0702030302020204" pitchFamily="66" charset="0"/>
              </a:rPr>
              <a:t> </a:t>
            </a:r>
            <a:r>
              <a:rPr lang="tr-TR" sz="2400" dirty="0">
                <a:latin typeface="Comic Sans MS" panose="030F0702030302020204" pitchFamily="66" charset="0"/>
              </a:rPr>
              <a:t>personel arasından, </a:t>
            </a:r>
            <a:r>
              <a:rPr lang="tr-TR" sz="2400" u="sng" dirty="0">
                <a:solidFill>
                  <a:srgbClr val="FFFF00"/>
                </a:solidFill>
                <a:latin typeface="Comic Sans MS" panose="030F0702030302020204" pitchFamily="66" charset="0"/>
              </a:rPr>
              <a:t>birden fazla </a:t>
            </a:r>
            <a:r>
              <a:rPr lang="tr-TR" sz="2400" dirty="0">
                <a:latin typeface="Comic Sans MS" panose="030F0702030302020204" pitchFamily="66" charset="0"/>
              </a:rPr>
              <a:t>taşınır kayıt yetkilisi görevlendirilebilir.</a:t>
            </a:r>
          </a:p>
          <a:p>
            <a:pPr marL="0" indent="0" algn="just">
              <a:buNone/>
            </a:pPr>
            <a:r>
              <a:rPr lang="tr-TR" sz="2400" dirty="0">
                <a:latin typeface="Comic Sans MS" panose="030F0702030302020204" pitchFamily="66" charset="0"/>
              </a:rPr>
              <a:t>İhtiyaç duyulması halinde </a:t>
            </a:r>
            <a:r>
              <a:rPr lang="tr-TR" sz="2400" u="sng" dirty="0">
                <a:solidFill>
                  <a:srgbClr val="FFFF00"/>
                </a:solidFill>
                <a:latin typeface="Comic Sans MS" panose="030F0702030302020204" pitchFamily="66" charset="0"/>
              </a:rPr>
              <a:t>birden fazla harcama biriminin </a:t>
            </a:r>
            <a:r>
              <a:rPr lang="tr-TR" sz="2400" dirty="0">
                <a:latin typeface="Comic Sans MS" panose="030F0702030302020204" pitchFamily="66" charset="0"/>
              </a:rPr>
              <a:t>taşınır kayıtları </a:t>
            </a:r>
            <a:r>
              <a:rPr lang="tr-TR" sz="2400" u="sng" dirty="0">
                <a:solidFill>
                  <a:srgbClr val="FFFF00"/>
                </a:solidFill>
                <a:latin typeface="Comic Sans MS" panose="030F0702030302020204" pitchFamily="66" charset="0"/>
              </a:rPr>
              <a:t>bir taşınır kayıt yetkilisi </a:t>
            </a:r>
            <a:r>
              <a:rPr lang="tr-TR" sz="2400" dirty="0">
                <a:latin typeface="Comic Sans MS" panose="030F0702030302020204" pitchFamily="66" charset="0"/>
              </a:rPr>
              <a:t>tarafından yürütülebilir.</a:t>
            </a:r>
          </a:p>
        </p:txBody>
      </p:sp>
      <p:sp>
        <p:nvSpPr>
          <p:cNvPr id="3" name="Slayt Numarası Yer Tutucusu 2">
            <a:extLst>
              <a:ext uri="{FF2B5EF4-FFF2-40B4-BE49-F238E27FC236}">
                <a16:creationId xmlns:a16="http://schemas.microsoft.com/office/drawing/2014/main" id="{5DEBE558-B4EB-4D28-A9EA-7EA4E774A9DB}"/>
              </a:ext>
            </a:extLst>
          </p:cNvPr>
          <p:cNvSpPr>
            <a:spLocks noGrp="1"/>
          </p:cNvSpPr>
          <p:nvPr>
            <p:ph type="sldNum" sz="quarter" idx="12"/>
          </p:nvPr>
        </p:nvSpPr>
        <p:spPr/>
        <p:txBody>
          <a:bodyPr/>
          <a:lstStyle/>
          <a:p>
            <a:fld id="{4720E208-8340-4A8D-9E4A-6A27DDFC1402}" type="slidenum">
              <a:rPr lang="tr-TR" smtClean="0"/>
              <a:t>5</a:t>
            </a:fld>
            <a:endParaRPr lang="tr-TR"/>
          </a:p>
        </p:txBody>
      </p:sp>
      <p:sp>
        <p:nvSpPr>
          <p:cNvPr id="5" name="Unvan 1">
            <a:extLst>
              <a:ext uri="{FF2B5EF4-FFF2-40B4-BE49-F238E27FC236}">
                <a16:creationId xmlns:a16="http://schemas.microsoft.com/office/drawing/2014/main" id="{0A0790B3-99FA-495A-89BD-7C459DBD25CB}"/>
              </a:ext>
            </a:extLst>
          </p:cNvPr>
          <p:cNvSpPr>
            <a:spLocks noGrp="1"/>
          </p:cNvSpPr>
          <p:nvPr>
            <p:ph type="title"/>
          </p:nvPr>
        </p:nvSpPr>
        <p:spPr>
          <a:xfrm>
            <a:off x="1141412" y="320621"/>
            <a:ext cx="9905998" cy="945472"/>
          </a:xfrm>
        </p:spPr>
        <p:txBody>
          <a:bodyPr>
            <a:noAutofit/>
          </a:bodyPr>
          <a:lstStyle/>
          <a:p>
            <a:pPr marL="571500" indent="-571500">
              <a:buFont typeface="Wingdings" panose="05000000000000000000" pitchFamily="2" charset="2"/>
              <a:buChar char="ü"/>
            </a:pPr>
            <a:r>
              <a:rPr lang="tr-TR" sz="4000" b="1" dirty="0">
                <a:solidFill>
                  <a:schemeClr val="bg2">
                    <a:lumMod val="20000"/>
                    <a:lumOff val="80000"/>
                  </a:schemeClr>
                </a:solidFill>
                <a:latin typeface="Comic Sans MS" panose="030F0702030302020204" pitchFamily="66" charset="0"/>
              </a:rPr>
              <a:t>Taşınır Kayıt Yetkilileri </a:t>
            </a:r>
          </a:p>
        </p:txBody>
      </p:sp>
    </p:spTree>
    <p:extLst>
      <p:ext uri="{BB962C8B-B14F-4D97-AF65-F5344CB8AC3E}">
        <p14:creationId xmlns:p14="http://schemas.microsoft.com/office/powerpoint/2010/main" val="3618292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9B77A0B-F671-4678-AFB7-06E6D2936F89}"/>
              </a:ext>
            </a:extLst>
          </p:cNvPr>
          <p:cNvSpPr>
            <a:spLocks noGrp="1"/>
          </p:cNvSpPr>
          <p:nvPr>
            <p:ph type="title"/>
          </p:nvPr>
        </p:nvSpPr>
        <p:spPr>
          <a:xfrm>
            <a:off x="1001261" y="295729"/>
            <a:ext cx="9550034" cy="1184621"/>
          </a:xfrm>
        </p:spPr>
        <p:txBody>
          <a:bodyPr>
            <a:noAutofit/>
          </a:bodyPr>
          <a:lstStyle/>
          <a:p>
            <a:pPr marL="571500" indent="-571500">
              <a:buFont typeface="Wingdings" panose="05000000000000000000" pitchFamily="2" charset="2"/>
              <a:buChar char="ü"/>
            </a:pPr>
            <a:r>
              <a:rPr lang="tr-TR" sz="4000" b="1" cap="none" dirty="0">
                <a:solidFill>
                  <a:schemeClr val="bg2">
                    <a:lumMod val="20000"/>
                    <a:lumOff val="80000"/>
                  </a:schemeClr>
                </a:solidFill>
                <a:latin typeface="Comic Sans MS" panose="030F0702030302020204" pitchFamily="66" charset="0"/>
              </a:rPr>
              <a:t>Taşınır Kayıt Yetkililerinin Görev ve Sorumlulukları</a:t>
            </a:r>
            <a:br>
              <a:rPr lang="tr-TR" sz="4000" b="1" dirty="0">
                <a:solidFill>
                  <a:schemeClr val="bg2">
                    <a:lumMod val="20000"/>
                    <a:lumOff val="80000"/>
                  </a:schemeClr>
                </a:solidFill>
                <a:latin typeface="Comic Sans MS" panose="030F0702030302020204" pitchFamily="66" charset="0"/>
              </a:rPr>
            </a:br>
            <a:endParaRPr lang="tr-TR" sz="4000" b="1" dirty="0">
              <a:solidFill>
                <a:schemeClr val="bg2">
                  <a:lumMod val="20000"/>
                  <a:lumOff val="80000"/>
                </a:schemeClr>
              </a:solidFill>
              <a:latin typeface="Comic Sans MS" panose="030F0702030302020204" pitchFamily="66" charset="0"/>
            </a:endParaRPr>
          </a:p>
        </p:txBody>
      </p:sp>
      <p:sp>
        <p:nvSpPr>
          <p:cNvPr id="3" name="İçerik Yer Tutucusu 2">
            <a:extLst>
              <a:ext uri="{FF2B5EF4-FFF2-40B4-BE49-F238E27FC236}">
                <a16:creationId xmlns:a16="http://schemas.microsoft.com/office/drawing/2014/main" id="{8FF8B31A-B294-4FB8-81B8-81B0AB1F645A}"/>
              </a:ext>
            </a:extLst>
          </p:cNvPr>
          <p:cNvSpPr>
            <a:spLocks noGrp="1"/>
          </p:cNvSpPr>
          <p:nvPr>
            <p:ph idx="1"/>
          </p:nvPr>
        </p:nvSpPr>
        <p:spPr>
          <a:xfrm>
            <a:off x="1141412" y="1645920"/>
            <a:ext cx="9905999" cy="4825217"/>
          </a:xfrm>
        </p:spPr>
        <p:txBody>
          <a:bodyPr>
            <a:normAutofit lnSpcReduction="10000"/>
          </a:bodyPr>
          <a:lstStyle/>
          <a:p>
            <a:pPr algn="just">
              <a:buClr>
                <a:schemeClr val="accent1">
                  <a:lumMod val="75000"/>
                </a:schemeClr>
              </a:buClr>
              <a:buFont typeface="Wingdings" panose="05000000000000000000" pitchFamily="2" charset="2"/>
              <a:buChar char="q"/>
            </a:pPr>
            <a:r>
              <a:rPr lang="tr-TR" sz="2500" dirty="0">
                <a:latin typeface="Comic Sans MS" panose="030F0702030302020204" pitchFamily="66" charset="0"/>
              </a:rPr>
              <a:t>Tüketime veya kullanıma verilmesi uygun görülen </a:t>
            </a:r>
            <a:r>
              <a:rPr lang="tr-TR" sz="2500" u="sng" dirty="0">
                <a:solidFill>
                  <a:srgbClr val="FFFF00"/>
                </a:solidFill>
                <a:latin typeface="Comic Sans MS" panose="030F0702030302020204" pitchFamily="66" charset="0"/>
              </a:rPr>
              <a:t>taşınırları ilgililere teslim etmek,</a:t>
            </a:r>
          </a:p>
          <a:p>
            <a:pPr algn="just">
              <a:buClr>
                <a:schemeClr val="accent1">
                  <a:lumMod val="75000"/>
                </a:schemeClr>
              </a:buClr>
              <a:buFont typeface="Wingdings" panose="05000000000000000000" pitchFamily="2" charset="2"/>
              <a:buChar char="q"/>
            </a:pPr>
            <a:r>
              <a:rPr lang="tr-TR" sz="2500" dirty="0">
                <a:latin typeface="Comic Sans MS" panose="030F0702030302020204" pitchFamily="66" charset="0"/>
              </a:rPr>
              <a:t>Taşınırların yangına, ıslanmaya, bozulmaya, çalınmaya ve benzeri </a:t>
            </a:r>
            <a:r>
              <a:rPr lang="tr-TR" sz="2500" u="sng" dirty="0">
                <a:solidFill>
                  <a:srgbClr val="FFFF00"/>
                </a:solidFill>
                <a:latin typeface="Comic Sans MS" panose="030F0702030302020204" pitchFamily="66" charset="0"/>
              </a:rPr>
              <a:t>tehlikelere karşı</a:t>
            </a:r>
            <a:r>
              <a:rPr lang="tr-TR" sz="2500" dirty="0">
                <a:latin typeface="Comic Sans MS" panose="030F0702030302020204" pitchFamily="66" charset="0"/>
              </a:rPr>
              <a:t> korunması için gerekli </a:t>
            </a:r>
            <a:r>
              <a:rPr lang="tr-TR" sz="2500" u="sng" dirty="0">
                <a:solidFill>
                  <a:srgbClr val="FFFF00"/>
                </a:solidFill>
                <a:latin typeface="Comic Sans MS" panose="030F0702030302020204" pitchFamily="66" charset="0"/>
              </a:rPr>
              <a:t>tedbirleri almak</a:t>
            </a:r>
            <a:r>
              <a:rPr lang="tr-TR" sz="2500" dirty="0">
                <a:latin typeface="Comic Sans MS" panose="030F0702030302020204" pitchFamily="66" charset="0"/>
              </a:rPr>
              <a:t> ve alınmasını sağlamak,</a:t>
            </a:r>
          </a:p>
          <a:p>
            <a:pPr algn="just">
              <a:buClr>
                <a:schemeClr val="accent1">
                  <a:lumMod val="75000"/>
                </a:schemeClr>
              </a:buClr>
              <a:buFont typeface="Wingdings" panose="05000000000000000000" pitchFamily="2" charset="2"/>
              <a:buChar char="q"/>
            </a:pPr>
            <a:r>
              <a:rPr lang="tr-TR" sz="2500" u="sng" dirty="0">
                <a:solidFill>
                  <a:srgbClr val="FFFF00"/>
                </a:solidFill>
                <a:latin typeface="Comic Sans MS" panose="030F0702030302020204" pitchFamily="66" charset="0"/>
              </a:rPr>
              <a:t>Ambar sayımını ve stok kontrolünü</a:t>
            </a:r>
            <a:r>
              <a:rPr lang="tr-TR" sz="2500" dirty="0">
                <a:latin typeface="Comic Sans MS" panose="030F0702030302020204" pitchFamily="66" charset="0"/>
              </a:rPr>
              <a:t> yapmak,</a:t>
            </a:r>
          </a:p>
          <a:p>
            <a:pPr algn="just">
              <a:buClr>
                <a:schemeClr val="accent1">
                  <a:lumMod val="75000"/>
                </a:schemeClr>
              </a:buClr>
              <a:buFont typeface="Wingdings" panose="05000000000000000000" pitchFamily="2" charset="2"/>
              <a:buChar char="q"/>
            </a:pPr>
            <a:r>
              <a:rPr lang="tr-TR" sz="2500" dirty="0">
                <a:latin typeface="Comic Sans MS" panose="030F0702030302020204" pitchFamily="66" charset="0"/>
              </a:rPr>
              <a:t>Harcama yetkilisince belirlenen asgari stok seviyesinin altına düşen taşınırları harcama yetkilisine bildirmek,</a:t>
            </a:r>
          </a:p>
          <a:p>
            <a:pPr algn="just">
              <a:buClr>
                <a:schemeClr val="accent1">
                  <a:lumMod val="75000"/>
                </a:schemeClr>
              </a:buClr>
              <a:buFont typeface="Wingdings" panose="05000000000000000000" pitchFamily="2" charset="2"/>
              <a:buChar char="q"/>
            </a:pPr>
            <a:r>
              <a:rPr lang="tr-TR" sz="2500" dirty="0">
                <a:latin typeface="Comic Sans MS" panose="030F0702030302020204" pitchFamily="66" charset="0"/>
              </a:rPr>
              <a:t>Kullanımda bulunan </a:t>
            </a:r>
            <a:r>
              <a:rPr lang="tr-TR" sz="2500" u="sng" dirty="0">
                <a:solidFill>
                  <a:srgbClr val="FFFF00"/>
                </a:solidFill>
                <a:latin typeface="Comic Sans MS" panose="030F0702030302020204" pitchFamily="66" charset="0"/>
              </a:rPr>
              <a:t>dayanıklı taşınırları</a:t>
            </a:r>
            <a:r>
              <a:rPr lang="tr-TR" sz="2500" dirty="0">
                <a:latin typeface="Comic Sans MS" panose="030F0702030302020204" pitchFamily="66" charset="0"/>
              </a:rPr>
              <a:t> bulundukları yerde kontrol etmek, </a:t>
            </a:r>
            <a:r>
              <a:rPr lang="tr-TR" sz="2500" u="sng" dirty="0">
                <a:solidFill>
                  <a:srgbClr val="FFFF00"/>
                </a:solidFill>
                <a:latin typeface="Comic Sans MS" panose="030F0702030302020204" pitchFamily="66" charset="0"/>
              </a:rPr>
              <a:t>sayımlarını yapmak</a:t>
            </a:r>
            <a:r>
              <a:rPr lang="tr-TR" sz="2500" dirty="0">
                <a:latin typeface="Comic Sans MS" panose="030F0702030302020204" pitchFamily="66" charset="0"/>
              </a:rPr>
              <a:t>,</a:t>
            </a:r>
          </a:p>
          <a:p>
            <a:pPr algn="just">
              <a:buClr>
                <a:schemeClr val="accent1">
                  <a:lumMod val="75000"/>
                </a:schemeClr>
              </a:buClr>
              <a:buFont typeface="Wingdings" panose="05000000000000000000" pitchFamily="2" charset="2"/>
              <a:buChar char="q"/>
            </a:pPr>
            <a:r>
              <a:rPr lang="tr-TR" sz="2500" dirty="0">
                <a:latin typeface="Comic Sans MS" panose="030F0702030302020204" pitchFamily="66" charset="0"/>
              </a:rPr>
              <a:t>Taşınır Mal Yönetim Hesabını hazırlamak,</a:t>
            </a:r>
          </a:p>
        </p:txBody>
      </p:sp>
      <p:sp>
        <p:nvSpPr>
          <p:cNvPr id="5" name="Slayt Numarası Yer Tutucusu 4">
            <a:extLst>
              <a:ext uri="{FF2B5EF4-FFF2-40B4-BE49-F238E27FC236}">
                <a16:creationId xmlns:a16="http://schemas.microsoft.com/office/drawing/2014/main" id="{AD23AD29-A4E9-4E9D-AAB4-85BB2CC7151D}"/>
              </a:ext>
            </a:extLst>
          </p:cNvPr>
          <p:cNvSpPr>
            <a:spLocks noGrp="1"/>
          </p:cNvSpPr>
          <p:nvPr>
            <p:ph type="sldNum" sz="quarter" idx="12"/>
          </p:nvPr>
        </p:nvSpPr>
        <p:spPr/>
        <p:txBody>
          <a:bodyPr/>
          <a:lstStyle/>
          <a:p>
            <a:fld id="{4720E208-8340-4A8D-9E4A-6A27DDFC1402}" type="slidenum">
              <a:rPr lang="tr-TR" smtClean="0"/>
              <a:t>6</a:t>
            </a:fld>
            <a:endParaRPr lang="tr-TR"/>
          </a:p>
        </p:txBody>
      </p:sp>
    </p:spTree>
    <p:extLst>
      <p:ext uri="{BB962C8B-B14F-4D97-AF65-F5344CB8AC3E}">
        <p14:creationId xmlns:p14="http://schemas.microsoft.com/office/powerpoint/2010/main" val="183836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805A48A-CF34-436E-8F2B-267D59F591F0}"/>
              </a:ext>
            </a:extLst>
          </p:cNvPr>
          <p:cNvSpPr>
            <a:spLocks noGrp="1"/>
          </p:cNvSpPr>
          <p:nvPr>
            <p:ph type="title"/>
          </p:nvPr>
        </p:nvSpPr>
        <p:spPr>
          <a:xfrm>
            <a:off x="646111" y="452718"/>
            <a:ext cx="9706429" cy="1065364"/>
          </a:xfrm>
        </p:spPr>
        <p:txBody>
          <a:bodyPr/>
          <a:lstStyle/>
          <a:p>
            <a:pPr marL="571500" indent="-571500">
              <a:buFont typeface="Wingdings" panose="05000000000000000000" pitchFamily="2" charset="2"/>
              <a:buChar char="ü"/>
            </a:pPr>
            <a:r>
              <a:rPr lang="tr-TR" sz="3700" b="1" dirty="0">
                <a:solidFill>
                  <a:schemeClr val="bg2">
                    <a:lumMod val="20000"/>
                    <a:lumOff val="80000"/>
                  </a:schemeClr>
                </a:solidFill>
                <a:latin typeface="Comic Sans MS" panose="030F0702030302020204" pitchFamily="66" charset="0"/>
              </a:rPr>
              <a:t>Taşınır Kayıt Yetkililerinin Görev ve Sorumlulukları</a:t>
            </a:r>
            <a:br>
              <a:rPr lang="tr-TR" sz="4000" b="1" dirty="0">
                <a:solidFill>
                  <a:schemeClr val="bg2">
                    <a:lumMod val="20000"/>
                    <a:lumOff val="80000"/>
                  </a:schemeClr>
                </a:solidFill>
                <a:latin typeface="Comic Sans MS" panose="030F0702030302020204" pitchFamily="66" charset="0"/>
              </a:rPr>
            </a:br>
            <a:endParaRPr lang="tr-TR" dirty="0">
              <a:solidFill>
                <a:schemeClr val="bg2">
                  <a:lumMod val="20000"/>
                  <a:lumOff val="80000"/>
                </a:schemeClr>
              </a:solidFill>
            </a:endParaRPr>
          </a:p>
        </p:txBody>
      </p:sp>
      <p:sp>
        <p:nvSpPr>
          <p:cNvPr id="3" name="İçerik Yer Tutucusu 2">
            <a:extLst>
              <a:ext uri="{FF2B5EF4-FFF2-40B4-BE49-F238E27FC236}">
                <a16:creationId xmlns:a16="http://schemas.microsoft.com/office/drawing/2014/main" id="{B41B120D-CF32-4E11-B9D3-0B737E35CAD6}"/>
              </a:ext>
            </a:extLst>
          </p:cNvPr>
          <p:cNvSpPr>
            <a:spLocks noGrp="1"/>
          </p:cNvSpPr>
          <p:nvPr>
            <p:ph idx="1"/>
          </p:nvPr>
        </p:nvSpPr>
        <p:spPr>
          <a:xfrm>
            <a:off x="1103312" y="1675072"/>
            <a:ext cx="9771014" cy="4682182"/>
          </a:xfrm>
        </p:spPr>
        <p:txBody>
          <a:bodyPr>
            <a:normAutofit/>
          </a:bodyPr>
          <a:lstStyle/>
          <a:p>
            <a:pPr algn="just">
              <a:buClr>
                <a:schemeClr val="accent1">
                  <a:lumMod val="75000"/>
                </a:schemeClr>
              </a:buClr>
              <a:buFont typeface="Wingdings" panose="05000000000000000000" pitchFamily="2" charset="2"/>
              <a:buChar char="q"/>
            </a:pPr>
            <a:r>
              <a:rPr lang="tr-TR" sz="2300" dirty="0">
                <a:solidFill>
                  <a:srgbClr val="FFFF00"/>
                </a:solidFill>
                <a:latin typeface="Comic Sans MS" panose="030F0702030302020204" pitchFamily="66" charset="0"/>
              </a:rPr>
              <a:t>Ambarlarını devir ve teslim etmeden, görevlerinden ayrılmamak,</a:t>
            </a:r>
            <a:endParaRPr lang="tr-TR" sz="2300" dirty="0">
              <a:latin typeface="Comic Sans MS" panose="030F0702030302020204" pitchFamily="66" charset="0"/>
            </a:endParaRPr>
          </a:p>
          <a:p>
            <a:pPr algn="just">
              <a:buClr>
                <a:schemeClr val="accent1">
                  <a:lumMod val="75000"/>
                </a:schemeClr>
              </a:buClr>
              <a:buFont typeface="Wingdings" panose="05000000000000000000" pitchFamily="2" charset="2"/>
              <a:buChar char="q"/>
            </a:pPr>
            <a:r>
              <a:rPr lang="tr-TR" sz="2300" dirty="0">
                <a:latin typeface="Comic Sans MS" panose="030F0702030302020204" pitchFamily="66" charset="0"/>
              </a:rPr>
              <a:t>Ambarda çalınma veya olağanüstü nedenlerden dolayı meydana gelen azalmaları harcama yetkilisine bildirmek,</a:t>
            </a:r>
          </a:p>
          <a:p>
            <a:pPr algn="just">
              <a:buClr>
                <a:schemeClr val="accent1">
                  <a:lumMod val="75000"/>
                </a:schemeClr>
              </a:buClr>
              <a:buFont typeface="Wingdings" panose="05000000000000000000" pitchFamily="2" charset="2"/>
              <a:buChar char="q"/>
            </a:pPr>
            <a:r>
              <a:rPr lang="tr-TR" sz="2300" dirty="0">
                <a:latin typeface="Comic Sans MS" panose="030F0702030302020204" pitchFamily="66" charset="0"/>
              </a:rPr>
              <a:t>Ambarlarında kasıt, kusur, ihmal veya tedbirsizlikleri nedeniyle meydana gelen kayıp ve noksanlıklardan sorumlu olmak,</a:t>
            </a:r>
          </a:p>
          <a:p>
            <a:pPr algn="just">
              <a:buClr>
                <a:schemeClr val="accent1">
                  <a:lumMod val="75000"/>
                </a:schemeClr>
              </a:buClr>
              <a:buFont typeface="Wingdings" panose="05000000000000000000" pitchFamily="2" charset="2"/>
              <a:buChar char="q"/>
            </a:pPr>
            <a:r>
              <a:rPr lang="tr-TR" dirty="0">
                <a:latin typeface="Comic Sans MS" panose="030F0702030302020204" pitchFamily="66" charset="0"/>
              </a:rPr>
              <a:t>Harcama birimince edinilen taşınırlardan muayene ve kabulü yapılanları </a:t>
            </a:r>
            <a:r>
              <a:rPr lang="tr-TR" u="sng" dirty="0">
                <a:solidFill>
                  <a:srgbClr val="FFFF00"/>
                </a:solidFill>
                <a:latin typeface="Comic Sans MS" panose="030F0702030302020204" pitchFamily="66" charset="0"/>
              </a:rPr>
              <a:t>cins ve niteliklerine göre</a:t>
            </a:r>
            <a:r>
              <a:rPr lang="tr-TR" dirty="0">
                <a:latin typeface="Comic Sans MS" panose="030F0702030302020204" pitchFamily="66" charset="0"/>
              </a:rPr>
              <a:t> sayarak, tartarak, ölçerek teslim almak, doğrudan tüketilmeyen ve kullanıma verilmeyen taşınırları sorumluluğundaki ambarlarda muhafaza etmek.</a:t>
            </a:r>
          </a:p>
        </p:txBody>
      </p:sp>
      <p:sp>
        <p:nvSpPr>
          <p:cNvPr id="4" name="Slayt Numarası Yer Tutucusu 3">
            <a:extLst>
              <a:ext uri="{FF2B5EF4-FFF2-40B4-BE49-F238E27FC236}">
                <a16:creationId xmlns:a16="http://schemas.microsoft.com/office/drawing/2014/main" id="{2A2BCE01-90DE-4024-A56F-93BC3A05D0D1}"/>
              </a:ext>
            </a:extLst>
          </p:cNvPr>
          <p:cNvSpPr>
            <a:spLocks noGrp="1"/>
          </p:cNvSpPr>
          <p:nvPr>
            <p:ph type="sldNum" sz="quarter" idx="12"/>
          </p:nvPr>
        </p:nvSpPr>
        <p:spPr/>
        <p:txBody>
          <a:bodyPr/>
          <a:lstStyle/>
          <a:p>
            <a:fld id="{4720E208-8340-4A8D-9E4A-6A27DDFC1402}" type="slidenum">
              <a:rPr lang="tr-TR" smtClean="0"/>
              <a:t>7</a:t>
            </a:fld>
            <a:endParaRPr lang="tr-TR"/>
          </a:p>
        </p:txBody>
      </p:sp>
      <p:sp>
        <p:nvSpPr>
          <p:cNvPr id="5" name="İçerik Yer Tutucusu 9">
            <a:extLst>
              <a:ext uri="{FF2B5EF4-FFF2-40B4-BE49-F238E27FC236}">
                <a16:creationId xmlns:a16="http://schemas.microsoft.com/office/drawing/2014/main" id="{E9119B75-F6A8-4355-8820-44CAD106C4B4}"/>
              </a:ext>
            </a:extLst>
          </p:cNvPr>
          <p:cNvSpPr txBox="1">
            <a:spLocks/>
          </p:cNvSpPr>
          <p:nvPr/>
        </p:nvSpPr>
        <p:spPr>
          <a:xfrm>
            <a:off x="5778963" y="4769576"/>
            <a:ext cx="3276260" cy="1941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5000" lnSpcReduction="2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lt1"/>
                </a:solidFill>
                <a:latin typeface="+mn-lt"/>
                <a:ea typeface="+mn-ea"/>
                <a:cs typeface="+mn-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lt1"/>
                </a:solidFill>
                <a:latin typeface="+mn-lt"/>
                <a:ea typeface="+mn-ea"/>
                <a:cs typeface="+mn-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lt1"/>
                </a:solidFill>
                <a:latin typeface="+mn-lt"/>
                <a:ea typeface="+mn-ea"/>
                <a:cs typeface="+mn-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lt1"/>
                </a:solidFill>
                <a:latin typeface="+mn-lt"/>
                <a:ea typeface="+mn-ea"/>
                <a:cs typeface="+mn-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lt1"/>
                </a:solidFill>
                <a:latin typeface="+mn-lt"/>
                <a:ea typeface="+mn-ea"/>
                <a:cs typeface="+mn-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lt1"/>
                </a:solidFill>
                <a:latin typeface="+mn-lt"/>
                <a:ea typeface="+mn-ea"/>
                <a:cs typeface="+mn-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lt1"/>
                </a:solidFill>
                <a:latin typeface="+mn-lt"/>
                <a:ea typeface="+mn-ea"/>
                <a:cs typeface="+mn-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lt1"/>
                </a:solidFill>
                <a:latin typeface="+mn-lt"/>
                <a:ea typeface="+mn-ea"/>
                <a:cs typeface="+mn-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lt1"/>
                </a:solidFill>
                <a:latin typeface="+mn-lt"/>
                <a:ea typeface="+mn-ea"/>
                <a:cs typeface="+mn-cs"/>
              </a:defRPr>
            </a:lvl9pPr>
          </a:lstStyle>
          <a:p>
            <a:pPr marL="0" indent="0" algn="ctr">
              <a:buFont typeface="Wingdings 3" charset="2"/>
              <a:buNone/>
            </a:pPr>
            <a:r>
              <a:rPr lang="tr-TR" sz="2400" dirty="0">
                <a:latin typeface="Comic Sans MS" panose="030F0702030302020204" pitchFamily="66" charset="0"/>
              </a:rPr>
              <a:t>Taşınır mevcut ürün listesinde yer alan cihazlar ve demirbaşlardan bir kısmının özelliklerinin belirtilmeden </a:t>
            </a:r>
            <a:r>
              <a:rPr lang="tr-TR" sz="2400" dirty="0">
                <a:solidFill>
                  <a:srgbClr val="FFFF00"/>
                </a:solidFill>
                <a:latin typeface="Comic Sans MS" panose="030F0702030302020204" pitchFamily="66" charset="0"/>
              </a:rPr>
              <a:t>markasız ya da farklı marka </a:t>
            </a:r>
            <a:r>
              <a:rPr lang="tr-TR" sz="2400" dirty="0">
                <a:latin typeface="Comic Sans MS" panose="030F0702030302020204" pitchFamily="66" charset="0"/>
              </a:rPr>
              <a:t>ile kaydedildiği</a:t>
            </a:r>
            <a:endParaRPr lang="tr-TR" dirty="0"/>
          </a:p>
        </p:txBody>
      </p:sp>
      <p:sp>
        <p:nvSpPr>
          <p:cNvPr id="6" name="Ok: Sağ 5">
            <a:extLst>
              <a:ext uri="{FF2B5EF4-FFF2-40B4-BE49-F238E27FC236}">
                <a16:creationId xmlns:a16="http://schemas.microsoft.com/office/drawing/2014/main" id="{B8F80E4E-DBA2-406A-A438-4BCDDB00E9F4}"/>
              </a:ext>
            </a:extLst>
          </p:cNvPr>
          <p:cNvSpPr/>
          <p:nvPr/>
        </p:nvSpPr>
        <p:spPr>
          <a:xfrm rot="1230414">
            <a:off x="3709030" y="5009574"/>
            <a:ext cx="2011982" cy="4577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300" b="1" dirty="0">
                <a:latin typeface="Comic Sans MS" panose="030F0702030302020204" pitchFamily="66" charset="0"/>
              </a:rPr>
              <a:t>İç Denetim Raporu</a:t>
            </a:r>
          </a:p>
        </p:txBody>
      </p:sp>
    </p:spTree>
    <p:extLst>
      <p:ext uri="{BB962C8B-B14F-4D97-AF65-F5344CB8AC3E}">
        <p14:creationId xmlns:p14="http://schemas.microsoft.com/office/powerpoint/2010/main" val="3923791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a:extLst>
              <a:ext uri="{FF2B5EF4-FFF2-40B4-BE49-F238E27FC236}">
                <a16:creationId xmlns:a16="http://schemas.microsoft.com/office/drawing/2014/main" id="{B9E971B9-E9B8-49B5-A21B-A98822008355}"/>
              </a:ext>
            </a:extLst>
          </p:cNvPr>
          <p:cNvSpPr>
            <a:spLocks noGrp="1"/>
          </p:cNvSpPr>
          <p:nvPr>
            <p:ph type="title"/>
          </p:nvPr>
        </p:nvSpPr>
        <p:spPr>
          <a:xfrm>
            <a:off x="1001261" y="474006"/>
            <a:ext cx="9905998" cy="1296582"/>
          </a:xfrm>
        </p:spPr>
        <p:txBody>
          <a:bodyPr>
            <a:noAutofit/>
          </a:bodyPr>
          <a:lstStyle/>
          <a:p>
            <a:pPr marL="571500" indent="-571500">
              <a:buFont typeface="Wingdings" panose="05000000000000000000" pitchFamily="2" charset="2"/>
              <a:buChar char="ü"/>
            </a:pPr>
            <a:r>
              <a:rPr lang="tr-TR" sz="4000" b="1" cap="none" dirty="0">
                <a:solidFill>
                  <a:schemeClr val="bg2">
                    <a:lumMod val="20000"/>
                    <a:lumOff val="80000"/>
                  </a:schemeClr>
                </a:solidFill>
                <a:latin typeface="Comic Sans MS" panose="030F0702030302020204" pitchFamily="66" charset="0"/>
              </a:rPr>
              <a:t>Taşınır Kontrol Yetkilileri ve Görevleri</a:t>
            </a:r>
            <a:endParaRPr lang="tr-TR" sz="4000" dirty="0">
              <a:solidFill>
                <a:schemeClr val="bg2">
                  <a:lumMod val="20000"/>
                  <a:lumOff val="80000"/>
                </a:schemeClr>
              </a:solidFill>
            </a:endParaRPr>
          </a:p>
        </p:txBody>
      </p:sp>
      <p:sp>
        <p:nvSpPr>
          <p:cNvPr id="6" name="İçerik Yer Tutucusu 5">
            <a:extLst>
              <a:ext uri="{FF2B5EF4-FFF2-40B4-BE49-F238E27FC236}">
                <a16:creationId xmlns:a16="http://schemas.microsoft.com/office/drawing/2014/main" id="{F07F938B-B4F5-4A70-9348-DF2A01126AD7}"/>
              </a:ext>
            </a:extLst>
          </p:cNvPr>
          <p:cNvSpPr>
            <a:spLocks noGrp="1"/>
          </p:cNvSpPr>
          <p:nvPr>
            <p:ph idx="1"/>
          </p:nvPr>
        </p:nvSpPr>
        <p:spPr>
          <a:xfrm>
            <a:off x="1143000" y="1770588"/>
            <a:ext cx="9905999" cy="4791683"/>
          </a:xfrm>
        </p:spPr>
        <p:txBody>
          <a:bodyPr>
            <a:normAutofit fontScale="92500" lnSpcReduction="20000"/>
          </a:bodyPr>
          <a:lstStyle/>
          <a:p>
            <a:pPr algn="just">
              <a:buClr>
                <a:schemeClr val="accent1">
                  <a:lumMod val="75000"/>
                </a:schemeClr>
              </a:buClr>
              <a:buFont typeface="Wingdings" panose="05000000000000000000" pitchFamily="2" charset="2"/>
              <a:buChar char="q"/>
            </a:pPr>
            <a:r>
              <a:rPr lang="tr-TR" sz="2700" dirty="0">
                <a:latin typeface="Comic Sans MS" panose="030F0702030302020204" pitchFamily="66" charset="0"/>
              </a:rPr>
              <a:t>Taşınır kayıt yetkilisinin yapmış olduğu kayıt ve işlemler ile düzenlediği belge ve cetvellerin </a:t>
            </a:r>
            <a:r>
              <a:rPr lang="tr-TR" sz="2700" dirty="0">
                <a:solidFill>
                  <a:srgbClr val="FFFF00"/>
                </a:solidFill>
                <a:latin typeface="Comic Sans MS" panose="030F0702030302020204" pitchFamily="66" charset="0"/>
              </a:rPr>
              <a:t>mevzuata ve mali tablolara uygunluğunu kontrol eden</a:t>
            </a:r>
            <a:r>
              <a:rPr lang="tr-TR" sz="2700" dirty="0">
                <a:latin typeface="Comic Sans MS" panose="030F0702030302020204" pitchFamily="66" charset="0"/>
              </a:rPr>
              <a:t>, </a:t>
            </a:r>
          </a:p>
          <a:p>
            <a:pPr algn="just">
              <a:buClr>
                <a:schemeClr val="accent1">
                  <a:lumMod val="75000"/>
                </a:schemeClr>
              </a:buClr>
              <a:buFont typeface="Wingdings" panose="05000000000000000000" pitchFamily="2" charset="2"/>
              <a:buChar char="q"/>
            </a:pPr>
            <a:r>
              <a:rPr lang="tr-TR" sz="2700" dirty="0">
                <a:latin typeface="Comic Sans MS" panose="030F0702030302020204" pitchFamily="66" charset="0"/>
              </a:rPr>
              <a:t>Harcama Birimi Taşınır Mal Yönetim Hesabı Cetvelini imzalayan ve bu konularda </a:t>
            </a:r>
            <a:r>
              <a:rPr lang="tr-TR" sz="2700" dirty="0">
                <a:solidFill>
                  <a:srgbClr val="FFFF00"/>
                </a:solidFill>
                <a:latin typeface="Comic Sans MS" panose="030F0702030302020204" pitchFamily="66" charset="0"/>
              </a:rPr>
              <a:t>harcama yetkilisine karşı sorumlu</a:t>
            </a:r>
            <a:r>
              <a:rPr lang="tr-TR" sz="2700" dirty="0">
                <a:latin typeface="Comic Sans MS" panose="030F0702030302020204" pitchFamily="66" charset="0"/>
              </a:rPr>
              <a:t> olan görevlileri ifade eder.</a:t>
            </a:r>
          </a:p>
          <a:p>
            <a:pPr marL="0" indent="0" algn="just">
              <a:buClr>
                <a:schemeClr val="accent1">
                  <a:lumMod val="75000"/>
                </a:schemeClr>
              </a:buClr>
              <a:buNone/>
            </a:pPr>
            <a:r>
              <a:rPr lang="tr-TR" sz="2700" dirty="0">
                <a:latin typeface="Comic Sans MS" panose="030F0702030302020204" pitchFamily="66" charset="0"/>
              </a:rPr>
              <a:t>	Harcama yetkililerince, taşınır kayıt yetkilisinin yapmış olduğu kayıt ve işlemleri </a:t>
            </a:r>
            <a:r>
              <a:rPr lang="tr-TR" sz="2700" dirty="0">
                <a:solidFill>
                  <a:srgbClr val="FFFF00"/>
                </a:solidFill>
                <a:latin typeface="Comic Sans MS" panose="030F0702030302020204" pitchFamily="66" charset="0"/>
              </a:rPr>
              <a:t>kontrol etmek </a:t>
            </a:r>
            <a:r>
              <a:rPr lang="tr-TR" sz="2700" dirty="0">
                <a:latin typeface="Comic Sans MS" panose="030F0702030302020204" pitchFamily="66" charset="0"/>
              </a:rPr>
              <a:t>üzere yardımcılarından veya bunların bir alt kademesindeki yöneticileri arasından görevlendirilir.</a:t>
            </a:r>
          </a:p>
          <a:p>
            <a:pPr marL="0" indent="0" algn="just">
              <a:buClr>
                <a:schemeClr val="accent1">
                  <a:lumMod val="75000"/>
                </a:schemeClr>
              </a:buClr>
              <a:buNone/>
            </a:pPr>
            <a:r>
              <a:rPr lang="tr-TR" sz="2700" dirty="0">
                <a:solidFill>
                  <a:srgbClr val="FFFF00"/>
                </a:solidFill>
                <a:latin typeface="Comic Sans MS" panose="030F0702030302020204" pitchFamily="66" charset="0"/>
              </a:rPr>
              <a:t>	Personel yetersizliği nedeniyle</a:t>
            </a:r>
            <a:r>
              <a:rPr lang="tr-TR" sz="2700" dirty="0">
                <a:latin typeface="Comic Sans MS" panose="030F0702030302020204" pitchFamily="66" charset="0"/>
              </a:rPr>
              <a:t> taşınır kontrol yetkilisi görevlendirilemeyen harcama birimlerinde ise bu görev </a:t>
            </a:r>
            <a:r>
              <a:rPr lang="tr-TR" sz="2700" dirty="0">
                <a:solidFill>
                  <a:srgbClr val="FFFF00"/>
                </a:solidFill>
                <a:latin typeface="Comic Sans MS" panose="030F0702030302020204" pitchFamily="66" charset="0"/>
              </a:rPr>
              <a:t>harcama yetkilisi</a:t>
            </a:r>
            <a:r>
              <a:rPr lang="tr-TR" sz="2700" dirty="0">
                <a:latin typeface="Comic Sans MS" panose="030F0702030302020204" pitchFamily="66" charset="0"/>
              </a:rPr>
              <a:t> tarafından yerine getirilir.</a:t>
            </a:r>
          </a:p>
        </p:txBody>
      </p:sp>
      <p:sp>
        <p:nvSpPr>
          <p:cNvPr id="3" name="Slayt Numarası Yer Tutucusu 2">
            <a:extLst>
              <a:ext uri="{FF2B5EF4-FFF2-40B4-BE49-F238E27FC236}">
                <a16:creationId xmlns:a16="http://schemas.microsoft.com/office/drawing/2014/main" id="{9BD33905-7473-4B60-BA4D-34D24C1160DF}"/>
              </a:ext>
            </a:extLst>
          </p:cNvPr>
          <p:cNvSpPr>
            <a:spLocks noGrp="1"/>
          </p:cNvSpPr>
          <p:nvPr>
            <p:ph type="sldNum" sz="quarter" idx="12"/>
          </p:nvPr>
        </p:nvSpPr>
        <p:spPr/>
        <p:txBody>
          <a:bodyPr/>
          <a:lstStyle/>
          <a:p>
            <a:fld id="{4720E208-8340-4A8D-9E4A-6A27DDFC1402}" type="slidenum">
              <a:rPr lang="tr-TR" smtClean="0"/>
              <a:t>8</a:t>
            </a:fld>
            <a:endParaRPr lang="tr-TR"/>
          </a:p>
        </p:txBody>
      </p:sp>
    </p:spTree>
    <p:extLst>
      <p:ext uri="{BB962C8B-B14F-4D97-AF65-F5344CB8AC3E}">
        <p14:creationId xmlns:p14="http://schemas.microsoft.com/office/powerpoint/2010/main" val="3363748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a:extLst>
              <a:ext uri="{FF2B5EF4-FFF2-40B4-BE49-F238E27FC236}">
                <a16:creationId xmlns:a16="http://schemas.microsoft.com/office/drawing/2014/main" id="{7E2D0544-8FCA-41A4-928F-3686A7D722CA}"/>
              </a:ext>
            </a:extLst>
          </p:cNvPr>
          <p:cNvSpPr>
            <a:spLocks noGrp="1"/>
          </p:cNvSpPr>
          <p:nvPr>
            <p:ph type="title"/>
          </p:nvPr>
        </p:nvSpPr>
        <p:spPr>
          <a:xfrm>
            <a:off x="646111" y="452718"/>
            <a:ext cx="9404723" cy="1055775"/>
          </a:xfrm>
        </p:spPr>
        <p:txBody>
          <a:bodyPr/>
          <a:lstStyle/>
          <a:p>
            <a:pPr marL="571500" indent="-571500">
              <a:buFont typeface="Wingdings" panose="05000000000000000000" pitchFamily="2" charset="2"/>
              <a:buChar char="ü"/>
            </a:pPr>
            <a:r>
              <a:rPr lang="tr-TR" sz="4000" b="1" dirty="0">
                <a:solidFill>
                  <a:schemeClr val="bg2">
                    <a:lumMod val="20000"/>
                    <a:lumOff val="80000"/>
                  </a:schemeClr>
                </a:solidFill>
                <a:latin typeface="Comic Sans MS" panose="030F0702030302020204" pitchFamily="66" charset="0"/>
              </a:rPr>
              <a:t> Kamu Görevlileri</a:t>
            </a:r>
            <a:endParaRPr lang="tr-TR" sz="4000" dirty="0">
              <a:solidFill>
                <a:schemeClr val="bg2">
                  <a:lumMod val="20000"/>
                  <a:lumOff val="80000"/>
                </a:schemeClr>
              </a:solidFill>
            </a:endParaRPr>
          </a:p>
        </p:txBody>
      </p:sp>
      <p:sp>
        <p:nvSpPr>
          <p:cNvPr id="3" name="İçerik Yer Tutucusu 2">
            <a:extLst>
              <a:ext uri="{FF2B5EF4-FFF2-40B4-BE49-F238E27FC236}">
                <a16:creationId xmlns:a16="http://schemas.microsoft.com/office/drawing/2014/main" id="{347DF0B5-FF6E-426A-A8BF-940B1C2BF2C4}"/>
              </a:ext>
            </a:extLst>
          </p:cNvPr>
          <p:cNvSpPr>
            <a:spLocks noGrp="1"/>
          </p:cNvSpPr>
          <p:nvPr>
            <p:ph idx="1"/>
          </p:nvPr>
        </p:nvSpPr>
        <p:spPr>
          <a:xfrm>
            <a:off x="1103312" y="1434164"/>
            <a:ext cx="8946541" cy="4814236"/>
          </a:xfrm>
        </p:spPr>
        <p:txBody>
          <a:bodyPr>
            <a:normAutofit fontScale="25000" lnSpcReduction="20000"/>
          </a:bodyPr>
          <a:lstStyle/>
          <a:p>
            <a:pPr algn="just">
              <a:buClr>
                <a:schemeClr val="accent1">
                  <a:lumMod val="75000"/>
                </a:schemeClr>
              </a:buClr>
              <a:buFont typeface="Wingdings" panose="05000000000000000000" pitchFamily="2" charset="2"/>
              <a:buChar char="q"/>
            </a:pPr>
            <a:r>
              <a:rPr lang="tr-TR" sz="10000" dirty="0">
                <a:latin typeface="Comic Sans MS" panose="030F0702030302020204" pitchFamily="66" charset="0"/>
              </a:rPr>
              <a:t>Kullanımına verilen taşınırları en iyi şekilde muhafaza etmek, gerekli bakım ve onarımlarını yapmak veya yaptırmak, </a:t>
            </a:r>
            <a:r>
              <a:rPr lang="tr-TR" sz="10000" dirty="0">
                <a:solidFill>
                  <a:srgbClr val="FFFF00"/>
                </a:solidFill>
                <a:latin typeface="Comic Sans MS" panose="030F0702030302020204" pitchFamily="66" charset="0"/>
              </a:rPr>
              <a:t>veriliş amacına uygun bir şekilde kullanmak</a:t>
            </a:r>
            <a:r>
              <a:rPr lang="tr-TR" sz="10000" dirty="0">
                <a:latin typeface="Comic Sans MS" panose="030F0702030302020204" pitchFamily="66" charset="0"/>
              </a:rPr>
              <a:t> ve görevin sona ermesi veya görevden </a:t>
            </a:r>
            <a:r>
              <a:rPr lang="tr-TR" sz="10000" dirty="0">
                <a:solidFill>
                  <a:srgbClr val="FFFF00"/>
                </a:solidFill>
                <a:latin typeface="Comic Sans MS" panose="030F0702030302020204" pitchFamily="66" charset="0"/>
              </a:rPr>
              <a:t>ayrılma halinde ambara iade </a:t>
            </a:r>
            <a:r>
              <a:rPr lang="tr-TR" sz="10000" dirty="0">
                <a:latin typeface="Comic Sans MS" panose="030F0702030302020204" pitchFamily="66" charset="0"/>
              </a:rPr>
              <a:t>etmek zorundadırlar.</a:t>
            </a:r>
          </a:p>
          <a:p>
            <a:pPr algn="just">
              <a:buClr>
                <a:schemeClr val="accent1">
                  <a:lumMod val="75000"/>
                </a:schemeClr>
              </a:buClr>
              <a:buFont typeface="Wingdings" panose="05000000000000000000" pitchFamily="2" charset="2"/>
              <a:buChar char="q"/>
            </a:pPr>
            <a:r>
              <a:rPr lang="tr-TR" sz="10000" dirty="0">
                <a:latin typeface="Comic Sans MS" panose="030F0702030302020204" pitchFamily="66" charset="0"/>
              </a:rPr>
              <a:t>Bu şekilde teslim yapılmadan personelin kurumla </a:t>
            </a:r>
            <a:r>
              <a:rPr lang="tr-TR" sz="10000" dirty="0">
                <a:solidFill>
                  <a:srgbClr val="FFFF00"/>
                </a:solidFill>
                <a:latin typeface="Comic Sans MS" panose="030F0702030302020204" pitchFamily="66" charset="0"/>
              </a:rPr>
              <a:t>ilişiği kesilmez</a:t>
            </a:r>
            <a:r>
              <a:rPr lang="tr-TR" sz="10000" dirty="0">
                <a:latin typeface="Comic Sans MS" panose="030F0702030302020204" pitchFamily="66" charset="0"/>
              </a:rPr>
              <a:t>. </a:t>
            </a:r>
          </a:p>
          <a:p>
            <a:pPr algn="just">
              <a:buClr>
                <a:schemeClr val="accent1">
                  <a:lumMod val="75000"/>
                </a:schemeClr>
              </a:buClr>
              <a:buFont typeface="Wingdings" panose="05000000000000000000" pitchFamily="2" charset="2"/>
              <a:buChar char="q"/>
            </a:pPr>
            <a:r>
              <a:rPr lang="tr-TR" sz="9600" dirty="0">
                <a:latin typeface="Comic Sans MS" panose="030F0702030302020204" pitchFamily="66" charset="0"/>
              </a:rPr>
              <a:t>Taşınırların muhafazasından ve yönetilmesinden sorumlu olanların, gerekli tedbirlerin alınmaması veya özenin gösterilmemesi nedeniyle taşınırın kullanılmaz hale gelmesi veya yok olması sonucunda sebep oldukları kamu zararları hakkında </a:t>
            </a:r>
            <a:r>
              <a:rPr lang="tr-TR" sz="9600" dirty="0">
                <a:solidFill>
                  <a:srgbClr val="FFFF00"/>
                </a:solidFill>
                <a:latin typeface="Comic Sans MS" panose="030F0702030302020204" pitchFamily="66" charset="0"/>
              </a:rPr>
              <a:t>Kamu Zararlarının Tahsiline İlişkin Usul ve Esaslar Hakkında Yönetmelik</a:t>
            </a:r>
            <a:r>
              <a:rPr lang="tr-TR" sz="9600" dirty="0">
                <a:latin typeface="Comic Sans MS" panose="030F0702030302020204" pitchFamily="66" charset="0"/>
              </a:rPr>
              <a:t> hükümleri uygulanır. </a:t>
            </a:r>
            <a:endParaRPr lang="tr-TR" sz="10000" dirty="0">
              <a:latin typeface="Comic Sans MS" panose="030F0702030302020204" pitchFamily="66" charset="0"/>
            </a:endParaRPr>
          </a:p>
          <a:p>
            <a:pPr algn="just">
              <a:buFont typeface="Wingdings" panose="05000000000000000000" pitchFamily="2" charset="2"/>
              <a:buChar char="Ø"/>
            </a:pPr>
            <a:endParaRPr lang="tr-TR" sz="7200" dirty="0">
              <a:latin typeface="Comic Sans MS" panose="030F0702030302020204" pitchFamily="66" charset="0"/>
            </a:endParaRPr>
          </a:p>
          <a:p>
            <a:pPr marL="0" indent="0">
              <a:buNone/>
            </a:pPr>
            <a:endParaRPr lang="tr-TR" dirty="0"/>
          </a:p>
        </p:txBody>
      </p:sp>
      <p:sp>
        <p:nvSpPr>
          <p:cNvPr id="4" name="Slayt Numarası Yer Tutucusu 3">
            <a:extLst>
              <a:ext uri="{FF2B5EF4-FFF2-40B4-BE49-F238E27FC236}">
                <a16:creationId xmlns:a16="http://schemas.microsoft.com/office/drawing/2014/main" id="{793B8FF4-D854-4D0C-B557-049E4BE6067A}"/>
              </a:ext>
            </a:extLst>
          </p:cNvPr>
          <p:cNvSpPr>
            <a:spLocks noGrp="1"/>
          </p:cNvSpPr>
          <p:nvPr>
            <p:ph type="sldNum" sz="quarter" idx="12"/>
          </p:nvPr>
        </p:nvSpPr>
        <p:spPr/>
        <p:txBody>
          <a:bodyPr/>
          <a:lstStyle/>
          <a:p>
            <a:fld id="{4720E208-8340-4A8D-9E4A-6A27DDFC1402}" type="slidenum">
              <a:rPr lang="tr-TR" smtClean="0"/>
              <a:t>9</a:t>
            </a:fld>
            <a:endParaRPr lang="tr-TR" dirty="0"/>
          </a:p>
        </p:txBody>
      </p:sp>
      <p:sp>
        <p:nvSpPr>
          <p:cNvPr id="8" name="İçerik Yer Tutucusu 2">
            <a:extLst>
              <a:ext uri="{FF2B5EF4-FFF2-40B4-BE49-F238E27FC236}">
                <a16:creationId xmlns:a16="http://schemas.microsoft.com/office/drawing/2014/main" id="{2F1100D5-6C52-4A42-A1AD-0935294CC554}"/>
              </a:ext>
            </a:extLst>
          </p:cNvPr>
          <p:cNvSpPr txBox="1">
            <a:spLocks/>
          </p:cNvSpPr>
          <p:nvPr/>
        </p:nvSpPr>
        <p:spPr>
          <a:xfrm>
            <a:off x="2781237" y="5661631"/>
            <a:ext cx="7495084" cy="766400"/>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algn="just">
              <a:buFont typeface="Wingdings" panose="05000000000000000000" pitchFamily="2" charset="2"/>
              <a:buChar char="Ø"/>
            </a:pPr>
            <a:endParaRPr lang="tr-TR" dirty="0">
              <a:latin typeface="Comic Sans MS" panose="030F0702030302020204" pitchFamily="66" charset="0"/>
            </a:endParaRPr>
          </a:p>
        </p:txBody>
      </p:sp>
    </p:spTree>
    <p:extLst>
      <p:ext uri="{BB962C8B-B14F-4D97-AF65-F5344CB8AC3E}">
        <p14:creationId xmlns:p14="http://schemas.microsoft.com/office/powerpoint/2010/main" val="4477415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TM03457485[[fn=Ağ Gözü]]</Template>
  <TotalTime>4780</TotalTime>
  <Words>3028</Words>
  <Application>Microsoft Office PowerPoint</Application>
  <PresentationFormat>Geniş ekran</PresentationFormat>
  <Paragraphs>269</Paragraphs>
  <Slides>35</Slides>
  <Notes>4</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35</vt:i4>
      </vt:variant>
    </vt:vector>
  </HeadingPairs>
  <TitlesOfParts>
    <vt:vector size="44" baseType="lpstr">
      <vt:lpstr>Arial</vt:lpstr>
      <vt:lpstr>Calibri</vt:lpstr>
      <vt:lpstr>Century Gothic</vt:lpstr>
      <vt:lpstr>Comic Sans MS</vt:lpstr>
      <vt:lpstr>Courier New</vt:lpstr>
      <vt:lpstr>Times New Roman</vt:lpstr>
      <vt:lpstr>Wingdings</vt:lpstr>
      <vt:lpstr>Wingdings 3</vt:lpstr>
      <vt:lpstr>İyon</vt:lpstr>
      <vt:lpstr>TAŞINIR MAL YÖNETİMİ</vt:lpstr>
      <vt:lpstr>Taşınır kayıt yetkilileri ve taşınır kontrol yetkilileri görevlendirilmesi  </vt:lpstr>
      <vt:lpstr>Sorumluluk ve Görevliler</vt:lpstr>
      <vt:lpstr>Harcama Yetkilileri</vt:lpstr>
      <vt:lpstr>Taşınır Kayıt Yetkilileri </vt:lpstr>
      <vt:lpstr>Taşınır Kayıt Yetkililerinin Görev ve Sorumlulukları </vt:lpstr>
      <vt:lpstr>Taşınır Kayıt Yetkililerinin Görev ve Sorumlulukları </vt:lpstr>
      <vt:lpstr>Taşınır Kontrol Yetkilileri ve Görevleri</vt:lpstr>
      <vt:lpstr> Kamu Görevlileri</vt:lpstr>
      <vt:lpstr> Kamu Görevlileri</vt:lpstr>
      <vt:lpstr>Giriş İşlemleri</vt:lpstr>
      <vt:lpstr>Taşınırların Kaydı</vt:lpstr>
      <vt:lpstr>İç İmkanlarla Üretilen Taşınırlar </vt:lpstr>
      <vt:lpstr>Dayanıklı Taşınırlarda Değer Artışı</vt:lpstr>
      <vt:lpstr>Dayanıklı Taşınırların Numaralanması</vt:lpstr>
      <vt:lpstr>İstisnalar</vt:lpstr>
      <vt:lpstr>Çıkış İşlemleri</vt:lpstr>
      <vt:lpstr>Tüketim Suretiyle Çıkış</vt:lpstr>
      <vt:lpstr>Dayanıklı Taşınırların Kullanıma Verilmesi</vt:lpstr>
      <vt:lpstr>İç Denetim Raporu Bulguları</vt:lpstr>
      <vt:lpstr>Kullanılmaz Hale Gelme, Yok Olma veya Sayım Noksanı Nedeniyle Çıkış </vt:lpstr>
      <vt:lpstr>Hurdaya Ayırma Nedeniyle Çıkış</vt:lpstr>
      <vt:lpstr>Hurdaya Ayırma Nedeniyle Çıkış</vt:lpstr>
      <vt:lpstr>Taşınır Giriş Ve Çıkış İşlemlerinin Muhasebe Birimine Bildirilmesi</vt:lpstr>
      <vt:lpstr>Sayım ve Devir İşlemleri-1</vt:lpstr>
      <vt:lpstr>Sayım ve Devir İşlemleri-2</vt:lpstr>
      <vt:lpstr>Sayım ve Devir İşlemleri-3</vt:lpstr>
      <vt:lpstr>Ambar Devir İşlemleri</vt:lpstr>
      <vt:lpstr>Ambar Devir ve Teslim Tutanağı</vt:lpstr>
      <vt:lpstr>Taşınır Mal Hesapları ve Cetvelleri </vt:lpstr>
      <vt:lpstr>Kayıt Hatalarının Düzeltilmesi  </vt:lpstr>
      <vt:lpstr>Sayıştay Bulguları</vt:lpstr>
      <vt:lpstr>Önemli Hususlar-1</vt:lpstr>
      <vt:lpstr>Önemli Hususlar-2</vt:lpstr>
      <vt:lpstr>Önemli Hususlar-3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TAŞINIR MAL YÖNETMELİĞİ</dc:title>
  <dc:creator>asus</dc:creator>
  <cp:lastModifiedBy>exper</cp:lastModifiedBy>
  <cp:revision>1097</cp:revision>
  <cp:lastPrinted>2022-06-09T14:08:24Z</cp:lastPrinted>
  <dcterms:created xsi:type="dcterms:W3CDTF">2022-05-26T20:54:03Z</dcterms:created>
  <dcterms:modified xsi:type="dcterms:W3CDTF">2024-02-29T08:22:25Z</dcterms:modified>
</cp:coreProperties>
</file>