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6" r:id="rId1"/>
  </p:sldMasterIdLst>
  <p:notesMasterIdLst>
    <p:notesMasterId r:id="rId8"/>
  </p:notesMasterIdLst>
  <p:sldIdLst>
    <p:sldId id="258" r:id="rId2"/>
    <p:sldId id="263" r:id="rId3"/>
    <p:sldId id="259" r:id="rId4"/>
    <p:sldId id="260" r:id="rId5"/>
    <p:sldId id="261" r:id="rId6"/>
    <p:sldId id="262"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guide id="3" orient="horz" pos="22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38" autoAdjust="0"/>
  </p:normalViewPr>
  <p:slideViewPr>
    <p:cSldViewPr>
      <p:cViewPr varScale="1">
        <p:scale>
          <a:sx n="68" d="100"/>
          <a:sy n="68" d="100"/>
        </p:scale>
        <p:origin x="-798" y="-108"/>
      </p:cViewPr>
      <p:guideLst>
        <p:guide orient="horz" pos="2160"/>
        <p:guide orient="horz" pos="22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14706-3206-4F5B-87D8-46EFD0681196}" type="datetimeFigureOut">
              <a:rPr lang="tr-TR" smtClean="0"/>
              <a:t>10.09.2024</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2D8772-DDF6-4242-98D0-9060DB2706DC}" type="slidenum">
              <a:rPr lang="tr-TR" smtClean="0"/>
              <a:t>‹#›</a:t>
            </a:fld>
            <a:endParaRPr lang="tr-TR"/>
          </a:p>
        </p:txBody>
      </p:sp>
    </p:spTree>
    <p:extLst>
      <p:ext uri="{BB962C8B-B14F-4D97-AF65-F5344CB8AC3E}">
        <p14:creationId xmlns:p14="http://schemas.microsoft.com/office/powerpoint/2010/main" val="2281280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381000" y="685800"/>
            <a:ext cx="6096000" cy="3429000"/>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B2D8772-DDF6-4242-98D0-9060DB2706DC}" type="slidenum">
              <a:rPr lang="tr-TR" smtClean="0"/>
              <a:t>2</a:t>
            </a:fld>
            <a:endParaRPr lang="tr-TR"/>
          </a:p>
        </p:txBody>
      </p:sp>
    </p:spTree>
    <p:extLst>
      <p:ext uri="{BB962C8B-B14F-4D97-AF65-F5344CB8AC3E}">
        <p14:creationId xmlns:p14="http://schemas.microsoft.com/office/powerpoint/2010/main" val="3370472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381000" y="685800"/>
            <a:ext cx="6096000" cy="3429000"/>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B2D8772-DDF6-4242-98D0-9060DB2706DC}" type="slidenum">
              <a:rPr lang="tr-TR" smtClean="0"/>
              <a:t>5</a:t>
            </a:fld>
            <a:endParaRPr lang="tr-TR"/>
          </a:p>
        </p:txBody>
      </p:sp>
    </p:spTree>
    <p:extLst>
      <p:ext uri="{BB962C8B-B14F-4D97-AF65-F5344CB8AC3E}">
        <p14:creationId xmlns:p14="http://schemas.microsoft.com/office/powerpoint/2010/main" val="1306232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381000" y="685800"/>
            <a:ext cx="6096000" cy="3429000"/>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F765B5F-5CF0-4BD1-890B-579E8AA4A604}" type="slidenum">
              <a:rPr lang="tr-TR" smtClean="0"/>
              <a:t>6</a:t>
            </a:fld>
            <a:endParaRPr lang="tr-TR"/>
          </a:p>
        </p:txBody>
      </p:sp>
    </p:spTree>
    <p:extLst>
      <p:ext uri="{BB962C8B-B14F-4D97-AF65-F5344CB8AC3E}">
        <p14:creationId xmlns:p14="http://schemas.microsoft.com/office/powerpoint/2010/main" val="19791251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A23720DD-5B6D-40BF-8493-A6B52D484E6B}" type="datetimeFigureOut">
              <a:rPr lang="tr-TR" smtClean="0"/>
              <a:t>10.09.2024</a:t>
            </a:fld>
            <a:endParaRPr lang="tr-TR"/>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tr-TR"/>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343576417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10.09.2024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102189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10.09.2024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662756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10.09.2024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568526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A23720DD-5B6D-40BF-8493-A6B52D484E6B}" type="datetimeFigureOut">
              <a:rPr lang="tr-TR" smtClean="0"/>
              <a:t>10.09.2024</a:t>
            </a:fld>
            <a:endParaRPr lang="tr-TR"/>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tr-TR"/>
          </a:p>
        </p:txBody>
      </p:sp>
      <p:sp>
        <p:nvSpPr>
          <p:cNvPr id="6" name="Slide Number Placeholder 5"/>
          <p:cNvSpPr>
            <a:spLocks noGrp="1"/>
          </p:cNvSpPr>
          <p:nvPr>
            <p:ph type="sldNum" sz="quarter" idx="12"/>
          </p:nvPr>
        </p:nvSpPr>
        <p:spPr>
          <a:xfrm>
            <a:off x="8604504" y="5211060"/>
            <a:ext cx="2112264" cy="228600"/>
          </a:xfrm>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92533248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10.09.2024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376655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10.09.2024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976000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10.09.2024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54891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10.09.2024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432723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tr-TR" smtClean="0"/>
              <a:t>Asıl başlık stili için tıklatın</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8" name="Date Placeholder 7"/>
          <p:cNvSpPr>
            <a:spLocks noGrp="1"/>
          </p:cNvSpPr>
          <p:nvPr>
            <p:ph type="dt" sz="half" idx="10"/>
          </p:nvPr>
        </p:nvSpPr>
        <p:spPr/>
        <p:txBody>
          <a:bodyPr/>
          <a:lstStyle/>
          <a:p>
            <a:fld id="{A23720DD-5B6D-40BF-8493-A6B52D484E6B}" type="datetimeFigureOut">
              <a:rPr lang="tr-TR" smtClean="0"/>
              <a:t>10.09.2024</a:t>
            </a:fld>
            <a:endParaRPr lang="tr-TR"/>
          </a:p>
        </p:txBody>
      </p:sp>
      <p:sp>
        <p:nvSpPr>
          <p:cNvPr id="9" name="Footer Placeholder 8"/>
          <p:cNvSpPr>
            <a:spLocks noGrp="1"/>
          </p:cNvSpPr>
          <p:nvPr>
            <p:ph type="ftr" sz="quarter" idx="11"/>
          </p:nvPr>
        </p:nvSpPr>
        <p:spPr/>
        <p:txBody>
          <a:bodyPr/>
          <a:lstStyle>
            <a:lvl1pPr algn="r">
              <a:defRPr/>
            </a:lvl1pPr>
          </a:lstStyle>
          <a:p>
            <a:endParaRPr lang="tr-TR"/>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F302176B-0E47-46AC-8F43-DAB4B8A37D06}" type="slidenum">
              <a:rPr lang="tr-TR" smtClean="0"/>
              <a:t>‹#›</a:t>
            </a:fld>
            <a:endParaRPr lang="tr-TR"/>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44420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23720DD-5B6D-40BF-8493-A6B52D484E6B}" type="datetimeFigureOut">
              <a:rPr lang="tr-TR" smtClean="0"/>
              <a:t>10.09.2024</a:t>
            </a:fld>
            <a:endParaRPr lang="tr-TR"/>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tr-TR"/>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F302176B-0E47-46AC-8F43-DAB4B8A37D06}" type="slidenum">
              <a:rPr lang="tr-TR" smtClean="0"/>
              <a:t>‹#›</a:t>
            </a:fld>
            <a:endParaRPr lang="tr-TR"/>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75739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A23720DD-5B6D-40BF-8493-A6B52D484E6B}" type="datetimeFigureOut">
              <a:rPr lang="tr-TR" smtClean="0"/>
              <a:t>10.09.2024</a:t>
            </a:fld>
            <a:endParaRPr lang="tr-TR"/>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tr-TR"/>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578734479"/>
      </p:ext>
    </p:extLst>
  </p:cSld>
  <p:clrMap bg1="lt1" tx1="dk1" bg2="lt2" tx2="dk2" accent1="accent1" accent2="accent2" accent3="accent3" accent4="accent4" accent5="accent5" accent6="accent6" hlink="hlink" folHlink="folHlink"/>
  <p:sldLayoutIdLst>
    <p:sldLayoutId id="2147483977" r:id="rId1"/>
    <p:sldLayoutId id="2147483978" r:id="rId2"/>
    <p:sldLayoutId id="2147483979" r:id="rId3"/>
    <p:sldLayoutId id="2147483980" r:id="rId4"/>
    <p:sldLayoutId id="2147483981" r:id="rId5"/>
    <p:sldLayoutId id="2147483982" r:id="rId6"/>
    <p:sldLayoutId id="2147483983" r:id="rId7"/>
    <p:sldLayoutId id="2147483984" r:id="rId8"/>
    <p:sldLayoutId id="2147483985" r:id="rId9"/>
    <p:sldLayoutId id="2147483986" r:id="rId10"/>
    <p:sldLayoutId id="2147483987"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487488" y="1772817"/>
            <a:ext cx="8928992" cy="4104456"/>
          </a:xfrm>
        </p:spPr>
        <p:txBody>
          <a:bodyPr/>
          <a:lstStyle/>
          <a:p>
            <a:r>
              <a:rPr lang="tr-TR" sz="4000" dirty="0" smtClean="0"/>
              <a:t>Turizm ve Seyahat Hizmetleri Programı</a:t>
            </a:r>
            <a:br>
              <a:rPr lang="tr-TR" sz="4000" dirty="0" smtClean="0"/>
            </a:br>
            <a:r>
              <a:rPr lang="tr-TR" sz="4000" dirty="0" smtClean="0"/>
              <a:t>Güz Yarıyılı </a:t>
            </a:r>
            <a:br>
              <a:rPr lang="tr-TR" sz="4000" dirty="0" smtClean="0"/>
            </a:br>
            <a:r>
              <a:rPr lang="tr-TR" sz="4000" dirty="0" smtClean="0">
                <a:solidFill>
                  <a:srgbClr val="FF0000"/>
                </a:solidFill>
              </a:rPr>
              <a:t>Ders Kayıt Hakkında…</a:t>
            </a:r>
            <a:br>
              <a:rPr lang="tr-TR" sz="4000" dirty="0" smtClean="0">
                <a:solidFill>
                  <a:srgbClr val="FF0000"/>
                </a:solidFill>
              </a:rPr>
            </a:br>
            <a:endParaRPr lang="tr-TR" sz="4000" dirty="0">
              <a:solidFill>
                <a:srgbClr val="FF0000"/>
              </a:solidFill>
            </a:endParaRPr>
          </a:p>
        </p:txBody>
      </p:sp>
      <p:sp>
        <p:nvSpPr>
          <p:cNvPr id="6" name="Dikdörtgen 5"/>
          <p:cNvSpPr/>
          <p:nvPr/>
        </p:nvSpPr>
        <p:spPr>
          <a:xfrm>
            <a:off x="5231904" y="1340768"/>
            <a:ext cx="1656184" cy="584775"/>
          </a:xfrm>
          <a:prstGeom prst="rect">
            <a:avLst/>
          </a:prstGeom>
        </p:spPr>
        <p:txBody>
          <a:bodyPr wrap="square">
            <a:spAutoFit/>
          </a:bodyPr>
          <a:lstStyle/>
          <a:p>
            <a:pPr algn="ctr"/>
            <a:r>
              <a:rPr lang="tr-TR" sz="3200" dirty="0" smtClean="0">
                <a:solidFill>
                  <a:srgbClr val="FF0000"/>
                </a:solidFill>
              </a:rPr>
              <a:t>2024</a:t>
            </a:r>
            <a:endParaRPr lang="tr-TR" sz="3200" dirty="0">
              <a:solidFill>
                <a:srgbClr val="FF0000"/>
              </a:solidFill>
            </a:endParaRPr>
          </a:p>
        </p:txBody>
      </p:sp>
    </p:spTree>
    <p:extLst>
      <p:ext uri="{BB962C8B-B14F-4D97-AF65-F5344CB8AC3E}">
        <p14:creationId xmlns:p14="http://schemas.microsoft.com/office/powerpoint/2010/main" val="2782013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35560" y="692696"/>
            <a:ext cx="8229600" cy="1426170"/>
          </a:xfrm>
        </p:spPr>
        <p:txBody>
          <a:bodyPr>
            <a:noAutofit/>
          </a:bodyPr>
          <a:lstStyle/>
          <a:p>
            <a:pPr algn="ctr"/>
            <a:r>
              <a:rPr lang="tr-TR" sz="2800" dirty="0" smtClean="0"/>
              <a:t>Muğla Sıtkı Koçman Üniversitesi Ön Lisans ve Lisans Eğitim-Öğretim Yönetmeliği</a:t>
            </a:r>
            <a:r>
              <a:rPr lang="tr-TR" sz="2800" dirty="0"/>
              <a:t/>
            </a:r>
            <a:br>
              <a:rPr lang="tr-TR" sz="2800" dirty="0"/>
            </a:br>
            <a:r>
              <a:rPr lang="tr-TR" sz="2800" b="1" dirty="0"/>
              <a:t>Kayıt Yenileme ve Ders </a:t>
            </a:r>
            <a:r>
              <a:rPr lang="tr-TR" sz="2800" b="1" dirty="0" smtClean="0"/>
              <a:t>Kayıtları </a:t>
            </a:r>
            <a:endParaRPr lang="tr-TR" sz="2800" b="1" dirty="0"/>
          </a:p>
        </p:txBody>
      </p:sp>
      <p:sp>
        <p:nvSpPr>
          <p:cNvPr id="3" name="İçerik Yer Tutucusu 2"/>
          <p:cNvSpPr>
            <a:spLocks noGrp="1"/>
          </p:cNvSpPr>
          <p:nvPr>
            <p:ph idx="1"/>
          </p:nvPr>
        </p:nvSpPr>
        <p:spPr>
          <a:xfrm>
            <a:off x="911424" y="2420889"/>
            <a:ext cx="10009111" cy="3240360"/>
          </a:xfrm>
        </p:spPr>
        <p:txBody>
          <a:bodyPr>
            <a:noAutofit/>
          </a:bodyPr>
          <a:lstStyle/>
          <a:p>
            <a:pPr marL="0" indent="0" algn="just">
              <a:buNone/>
            </a:pPr>
            <a:r>
              <a:rPr lang="tr-TR" sz="2400" b="1" dirty="0" smtClean="0"/>
              <a:t>MADDE 10 </a:t>
            </a:r>
            <a:r>
              <a:rPr lang="tr-TR" sz="2400" dirty="0" smtClean="0"/>
              <a:t>– Öğrenciler</a:t>
            </a:r>
            <a:r>
              <a:rPr lang="tr-TR" sz="2400" dirty="0"/>
              <a:t>, her yarıyıl başında ve akademik takvimle ilan edilen süreler içinde, öğrenci katkı payını veya öğrenim ücretini ödeyerek kayıtlarını yenilemek, ders kayıtlarını yaptırmak, akademik danışmanlarına onaylatmak zorundadırlar. Ders kaydı yaptıran öğrenciler akademik takvimde belirtilen ders değiştirme ve bırakma tarihlerinde kayıt yaptırdıkları dersleri bırakabilir, yeni derslere kayıt yaptırabilirler. </a:t>
            </a:r>
            <a:r>
              <a:rPr lang="tr-TR" sz="2400" u="sng" dirty="0">
                <a:solidFill>
                  <a:srgbClr val="FF0000"/>
                </a:solidFill>
              </a:rPr>
              <a:t>Öğrenciler kayıtlarını kendileri yaptırmakla yükümlüdürler ve kayıt yenileme işleminin tümünden sorumludurlar.</a:t>
            </a:r>
          </a:p>
        </p:txBody>
      </p:sp>
    </p:spTree>
    <p:extLst>
      <p:ext uri="{BB962C8B-B14F-4D97-AF65-F5344CB8AC3E}">
        <p14:creationId xmlns:p14="http://schemas.microsoft.com/office/powerpoint/2010/main" val="1708221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11424" y="1484784"/>
            <a:ext cx="10297144" cy="4536504"/>
          </a:xfrm>
        </p:spPr>
        <p:txBody>
          <a:bodyPr>
            <a:normAutofit/>
          </a:bodyPr>
          <a:lstStyle/>
          <a:p>
            <a:pPr marL="0" indent="0" algn="just">
              <a:buNone/>
            </a:pPr>
            <a:r>
              <a:rPr lang="tr-TR" sz="2400" dirty="0" smtClean="0"/>
              <a:t>Değerli öğrenciler, 2024-2025 Öğretim Yılı Güz Yarıyılı ders kayıtları </a:t>
            </a:r>
          </a:p>
          <a:p>
            <a:pPr marL="0" indent="0" algn="just">
              <a:buNone/>
            </a:pPr>
            <a:r>
              <a:rPr lang="tr-TR" sz="2400" b="1" dirty="0" smtClean="0"/>
              <a:t>16</a:t>
            </a:r>
            <a:r>
              <a:rPr lang="tr-TR" sz="2400" b="1" dirty="0" smtClean="0"/>
              <a:t> </a:t>
            </a:r>
            <a:r>
              <a:rPr lang="tr-TR" sz="2400" b="1" dirty="0" smtClean="0"/>
              <a:t>- </a:t>
            </a:r>
            <a:r>
              <a:rPr lang="tr-TR" sz="2400" b="1" dirty="0" smtClean="0"/>
              <a:t>20 </a:t>
            </a:r>
            <a:r>
              <a:rPr lang="tr-TR" sz="2400" b="1" dirty="0" smtClean="0"/>
              <a:t>Eylül </a:t>
            </a:r>
            <a:r>
              <a:rPr lang="tr-TR" sz="2400" dirty="0" smtClean="0"/>
              <a:t>2024 </a:t>
            </a:r>
            <a:r>
              <a:rPr lang="tr-TR" sz="2400" dirty="0" smtClean="0"/>
              <a:t>tarihleri arasında yapılacaktır.</a:t>
            </a:r>
          </a:p>
          <a:p>
            <a:pPr marL="0" indent="0" algn="just">
              <a:buNone/>
            </a:pPr>
            <a:endParaRPr lang="tr-TR" sz="2400" dirty="0" smtClean="0"/>
          </a:p>
          <a:p>
            <a:pPr marL="0" indent="0" algn="just">
              <a:buNone/>
            </a:pPr>
            <a:r>
              <a:rPr lang="tr-TR" sz="2400" dirty="0" smtClean="0"/>
              <a:t>İkinci öğretim, ikinci üniversite ve artık yıl (üçüncü ve üzeri yıl) okuyan öğrenciler harçlarını yatırmadan ders kesinleştirme ve danışman onay işlemi yapılamamaktadır. (Harçlar Ziraat Bankasına Yatırılacaktır)</a:t>
            </a:r>
          </a:p>
          <a:p>
            <a:pPr marL="0" indent="0" algn="just">
              <a:buNone/>
            </a:pPr>
            <a:endParaRPr lang="tr-TR" sz="2400" dirty="0" smtClean="0"/>
          </a:p>
          <a:p>
            <a:pPr marL="0" indent="0" algn="just">
              <a:buNone/>
            </a:pPr>
            <a:r>
              <a:rPr lang="tr-TR" sz="2400" dirty="0" smtClean="0"/>
              <a:t>İkinci sınıf ve üzeri olan öğrenciler, varsa öncelikle altta kalan derslerini atamak zorundadırlar. </a:t>
            </a:r>
            <a:endParaRPr lang="tr-TR" sz="2400" dirty="0"/>
          </a:p>
        </p:txBody>
      </p:sp>
    </p:spTree>
    <p:extLst>
      <p:ext uri="{BB962C8B-B14F-4D97-AF65-F5344CB8AC3E}">
        <p14:creationId xmlns:p14="http://schemas.microsoft.com/office/powerpoint/2010/main" val="3154940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9376" y="1865251"/>
            <a:ext cx="11233248" cy="3444997"/>
          </a:xfrm>
        </p:spPr>
        <p:txBody>
          <a:bodyPr>
            <a:normAutofit/>
          </a:bodyPr>
          <a:lstStyle/>
          <a:p>
            <a:pPr marL="0" indent="0" algn="just">
              <a:buNone/>
            </a:pPr>
            <a:r>
              <a:rPr lang="tr-TR" sz="2400" dirty="0" smtClean="0"/>
              <a:t>Her dönem için alınması gereken kredi miktarı maksimum 30 AKTS olup, altta dersi kalan ve genel not ortalaması 2.00 ve üzeri olan 2. sınıf öğrencilerine + 6 kredi hakkı daha tanınmıştır.</a:t>
            </a:r>
          </a:p>
          <a:p>
            <a:pPr marL="0" indent="0" algn="just">
              <a:buNone/>
            </a:pPr>
            <a:endParaRPr lang="tr-TR" sz="2400" dirty="0" smtClean="0"/>
          </a:p>
          <a:p>
            <a:pPr marL="0" indent="0" algn="just">
              <a:buNone/>
            </a:pPr>
            <a:r>
              <a:rPr lang="tr-TR" sz="2400" dirty="0" smtClean="0"/>
              <a:t>Yukarıdaki açıklamaları dikkate alarak, </a:t>
            </a:r>
            <a:r>
              <a:rPr lang="tr-TR" sz="2400" dirty="0"/>
              <a:t>aşağıda tablolar şeklinde </a:t>
            </a:r>
            <a:r>
              <a:rPr lang="tr-TR" sz="2400" dirty="0" smtClean="0"/>
              <a:t>verilmiş olan 1. ve 2. sınıflar için Güz Yarıyılına ait  dersleri  </a:t>
            </a:r>
            <a:r>
              <a:rPr lang="tr-TR" sz="2400" u="sng" dirty="0">
                <a:solidFill>
                  <a:srgbClr val="FF0000"/>
                </a:solidFill>
              </a:rPr>
              <a:t>t</a:t>
            </a:r>
            <a:r>
              <a:rPr lang="tr-TR" sz="2400" u="sng" dirty="0" smtClean="0">
                <a:solidFill>
                  <a:srgbClr val="FF0000"/>
                </a:solidFill>
              </a:rPr>
              <a:t>ablonun başında verilen ders sayılarını</a:t>
            </a:r>
            <a:r>
              <a:rPr lang="tr-TR" sz="2400" dirty="0" smtClean="0">
                <a:solidFill>
                  <a:srgbClr val="FF0000"/>
                </a:solidFill>
              </a:rPr>
              <a:t> </a:t>
            </a:r>
            <a:r>
              <a:rPr lang="tr-TR" sz="2400" dirty="0" smtClean="0"/>
              <a:t>da  dikkate alarak kayıtlarınızı oluşturunuz…</a:t>
            </a:r>
            <a:endParaRPr lang="tr-TR" sz="2400" dirty="0"/>
          </a:p>
        </p:txBody>
      </p:sp>
    </p:spTree>
    <p:extLst>
      <p:ext uri="{BB962C8B-B14F-4D97-AF65-F5344CB8AC3E}">
        <p14:creationId xmlns:p14="http://schemas.microsoft.com/office/powerpoint/2010/main" val="2578984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346617156"/>
              </p:ext>
            </p:extLst>
          </p:nvPr>
        </p:nvGraphicFramePr>
        <p:xfrm>
          <a:off x="479376" y="941829"/>
          <a:ext cx="11233247" cy="4503394"/>
        </p:xfrm>
        <a:graphic>
          <a:graphicData uri="http://schemas.openxmlformats.org/drawingml/2006/table">
            <a:tbl>
              <a:tblPr/>
              <a:tblGrid>
                <a:gridCol w="816965">
                  <a:extLst>
                    <a:ext uri="{9D8B030D-6E8A-4147-A177-3AD203B41FA5}">
                      <a16:colId xmlns:a16="http://schemas.microsoft.com/office/drawing/2014/main" xmlns="" val="20000"/>
                    </a:ext>
                  </a:extLst>
                </a:gridCol>
                <a:gridCol w="816965">
                  <a:extLst>
                    <a:ext uri="{9D8B030D-6E8A-4147-A177-3AD203B41FA5}">
                      <a16:colId xmlns:a16="http://schemas.microsoft.com/office/drawing/2014/main" xmlns="" val="20001"/>
                    </a:ext>
                  </a:extLst>
                </a:gridCol>
                <a:gridCol w="714845">
                  <a:extLst>
                    <a:ext uri="{9D8B030D-6E8A-4147-A177-3AD203B41FA5}">
                      <a16:colId xmlns:a16="http://schemas.microsoft.com/office/drawing/2014/main" xmlns="" val="20002"/>
                    </a:ext>
                  </a:extLst>
                </a:gridCol>
                <a:gridCol w="1123323">
                  <a:extLst>
                    <a:ext uri="{9D8B030D-6E8A-4147-A177-3AD203B41FA5}">
                      <a16:colId xmlns:a16="http://schemas.microsoft.com/office/drawing/2014/main" xmlns="" val="20003"/>
                    </a:ext>
                  </a:extLst>
                </a:gridCol>
                <a:gridCol w="4289058">
                  <a:extLst>
                    <a:ext uri="{9D8B030D-6E8A-4147-A177-3AD203B41FA5}">
                      <a16:colId xmlns:a16="http://schemas.microsoft.com/office/drawing/2014/main" xmlns="" val="20004"/>
                    </a:ext>
                  </a:extLst>
                </a:gridCol>
                <a:gridCol w="919084">
                  <a:extLst>
                    <a:ext uri="{9D8B030D-6E8A-4147-A177-3AD203B41FA5}">
                      <a16:colId xmlns:a16="http://schemas.microsoft.com/office/drawing/2014/main" xmlns="" val="20005"/>
                    </a:ext>
                  </a:extLst>
                </a:gridCol>
                <a:gridCol w="1123323">
                  <a:extLst>
                    <a:ext uri="{9D8B030D-6E8A-4147-A177-3AD203B41FA5}">
                      <a16:colId xmlns:a16="http://schemas.microsoft.com/office/drawing/2014/main" xmlns="" val="20006"/>
                    </a:ext>
                  </a:extLst>
                </a:gridCol>
                <a:gridCol w="1429684">
                  <a:extLst>
                    <a:ext uri="{9D8B030D-6E8A-4147-A177-3AD203B41FA5}">
                      <a16:colId xmlns:a16="http://schemas.microsoft.com/office/drawing/2014/main" xmlns="" val="20007"/>
                    </a:ext>
                  </a:extLst>
                </a:gridCol>
              </a:tblGrid>
              <a:tr h="488614">
                <a:tc gridSpan="2">
                  <a:txBody>
                    <a:bodyPr/>
                    <a:lstStyle/>
                    <a:p>
                      <a:pPr algn="ctr" fontAlgn="t"/>
                      <a:r>
                        <a:rPr lang="tr-TR" sz="1400" b="1" i="0" u="none" strike="noStrike" dirty="0">
                          <a:effectLst/>
                          <a:latin typeface="Arial"/>
                        </a:rPr>
                        <a:t>DERSİN KODU</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fontAlgn="t"/>
                      <a:r>
                        <a:rPr lang="tr-TR" sz="1400" b="1" i="0" u="none" strike="noStrike" dirty="0">
                          <a:effectLst/>
                          <a:latin typeface="Arial"/>
                        </a:rPr>
                        <a:t>SINIF</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400" b="1" i="0" u="none" strike="noStrike" dirty="0" smtClean="0">
                          <a:effectLst/>
                          <a:latin typeface="Arial"/>
                        </a:rPr>
                        <a:t>YARIYILI</a:t>
                      </a:r>
                      <a:endParaRPr lang="tr-TR" sz="1400" b="1" i="0" u="none" strike="noStrike" dirty="0">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400" b="1" i="0" u="none" strike="noStrike" dirty="0">
                          <a:effectLst/>
                          <a:latin typeface="Arial"/>
                        </a:rPr>
                        <a:t>DERSİN ADI</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400" b="1" i="0" u="none" strike="noStrike" dirty="0">
                          <a:effectLst/>
                          <a:latin typeface="Arial"/>
                        </a:rPr>
                        <a:t>TÜRÜ</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400" b="1" i="0" u="none" strike="noStrike" dirty="0">
                          <a:effectLst/>
                          <a:latin typeface="Arial"/>
                        </a:rPr>
                        <a:t>DERS </a:t>
                      </a:r>
                      <a:endParaRPr lang="tr-TR" sz="1400" b="1" i="0" u="none" strike="noStrike" dirty="0" smtClean="0">
                        <a:effectLst/>
                        <a:latin typeface="Arial"/>
                      </a:endParaRPr>
                    </a:p>
                    <a:p>
                      <a:pPr algn="ctr" fontAlgn="t"/>
                      <a:r>
                        <a:rPr lang="tr-TR" sz="1400" b="1" i="0" u="none" strike="noStrike" dirty="0" smtClean="0">
                          <a:effectLst/>
                          <a:latin typeface="Arial"/>
                        </a:rPr>
                        <a:t>SAATİ</a:t>
                      </a:r>
                      <a:endParaRPr lang="tr-TR" sz="1400" b="1" i="0" u="none" strike="noStrike" dirty="0">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400" b="1" i="0" u="none" strike="noStrike" dirty="0">
                          <a:effectLst/>
                          <a:latin typeface="Arial"/>
                        </a:rPr>
                        <a:t>AKTS</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22054">
                <a:tc>
                  <a:txBody>
                    <a:bodyPr/>
                    <a:lstStyle/>
                    <a:p>
                      <a:pPr algn="ctr" fontAlgn="ctr"/>
                      <a:r>
                        <a:rPr lang="tr-TR" sz="1200" b="0" i="0" u="none" strike="noStrike" dirty="0">
                          <a:solidFill>
                            <a:srgbClr val="FF0000"/>
                          </a:solidFill>
                          <a:effectLst/>
                          <a:latin typeface="Arial" panose="020B0604020202020204" pitchFamily="34" charset="0"/>
                        </a:rPr>
                        <a:t>YDB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FF0000"/>
                          </a:solidFill>
                          <a:effectLst/>
                          <a:latin typeface="Arial" panose="020B0604020202020204" pitchFamily="34" charset="0"/>
                        </a:rPr>
                        <a:t>1801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FF000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dirty="0">
                          <a:solidFill>
                            <a:srgbClr val="FF0000"/>
                          </a:solidFill>
                          <a:effectLst/>
                          <a:latin typeface="Arial" panose="020B0604020202020204" pitchFamily="34" charset="0"/>
                        </a:rPr>
                        <a:t>İNGİLİZCE  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Z</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FF0000"/>
                          </a:solidFill>
                          <a:effectLst/>
                          <a:latin typeface="Arial" panose="020B0604020202020204" pitchFamily="34" charset="0"/>
                        </a:rPr>
                        <a:t>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66066">
                <a:tc>
                  <a:txBody>
                    <a:bodyPr/>
                    <a:lstStyle/>
                    <a:p>
                      <a:pPr algn="ctr" fontAlgn="b"/>
                      <a:r>
                        <a:rPr lang="tr-TR" sz="1200" b="0" i="0" u="none" strike="noStrike" dirty="0">
                          <a:solidFill>
                            <a:srgbClr val="FF0000"/>
                          </a:solidFill>
                          <a:effectLst/>
                          <a:latin typeface="Arial" panose="020B0604020202020204" pitchFamily="34" charset="0"/>
                        </a:rPr>
                        <a:t>TOİ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a:solidFill>
                            <a:srgbClr val="FF0000"/>
                          </a:solidFill>
                          <a:effectLst/>
                          <a:latin typeface="Arial" panose="020B0604020202020204" pitchFamily="34" charset="0"/>
                        </a:rPr>
                        <a:t>1801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200" b="0" i="0" u="none" strike="noStrike" dirty="0">
                          <a:solidFill>
                            <a:srgbClr val="FF0000"/>
                          </a:solidFill>
                          <a:effectLst/>
                          <a:latin typeface="Arial" panose="020B0604020202020204" pitchFamily="34" charset="0"/>
                        </a:rPr>
                        <a:t>GENEL TURİZM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Z</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FF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59816">
                <a:tc>
                  <a:txBody>
                    <a:bodyPr/>
                    <a:lstStyle/>
                    <a:p>
                      <a:pPr algn="ctr" fontAlgn="b"/>
                      <a:r>
                        <a:rPr lang="tr-TR" sz="1200" b="0" i="0" u="none" strike="noStrike" dirty="0">
                          <a:solidFill>
                            <a:srgbClr val="FF0000"/>
                          </a:solidFill>
                          <a:effectLst/>
                          <a:latin typeface="Arial" panose="020B0604020202020204" pitchFamily="34" charset="0"/>
                        </a:rPr>
                        <a:t>RTV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FF0000"/>
                          </a:solidFill>
                          <a:effectLst/>
                          <a:latin typeface="Arial" panose="020B0604020202020204" pitchFamily="34" charset="0"/>
                        </a:rPr>
                        <a:t>1801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200" b="0" i="0" u="none" strike="noStrike" dirty="0">
                          <a:solidFill>
                            <a:srgbClr val="FF0000"/>
                          </a:solidFill>
                          <a:effectLst/>
                          <a:latin typeface="Arial" panose="020B0604020202020204" pitchFamily="34" charset="0"/>
                        </a:rPr>
                        <a:t>İLETİŞİM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FF0000"/>
                          </a:solidFill>
                          <a:effectLst/>
                          <a:latin typeface="Arial"/>
                        </a:rPr>
                        <a:t>Z</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FF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312905">
                <a:tc>
                  <a:txBody>
                    <a:bodyPr/>
                    <a:lstStyle/>
                    <a:p>
                      <a:pPr algn="ctr" fontAlgn="b"/>
                      <a:r>
                        <a:rPr lang="tr-TR" sz="1200" b="0" i="0" u="none" strike="noStrike" dirty="0">
                          <a:solidFill>
                            <a:srgbClr val="FF0000"/>
                          </a:solidFill>
                          <a:effectLst/>
                          <a:latin typeface="Arial" panose="020B0604020202020204" pitchFamily="34" charset="0"/>
                        </a:rPr>
                        <a:t>İŞY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FF0000"/>
                          </a:solidFill>
                          <a:effectLst/>
                          <a:latin typeface="Arial" panose="020B0604020202020204" pitchFamily="34" charset="0"/>
                        </a:rPr>
                        <a:t>1837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200" b="0" i="0" u="none" strike="noStrike" dirty="0">
                          <a:solidFill>
                            <a:srgbClr val="FF0000"/>
                          </a:solidFill>
                          <a:effectLst/>
                          <a:latin typeface="Arial" panose="020B0604020202020204" pitchFamily="34" charset="0"/>
                        </a:rPr>
                        <a:t>İŞLETME YÖNETİMİ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FF0000"/>
                          </a:solidFill>
                          <a:effectLst/>
                          <a:latin typeface="Arial"/>
                        </a:rPr>
                        <a:t>Z</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FF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58279">
                <a:tc>
                  <a:txBody>
                    <a:bodyPr/>
                    <a:lstStyle/>
                    <a:p>
                      <a:pPr algn="ctr" fontAlgn="b"/>
                      <a:r>
                        <a:rPr lang="tr-TR" sz="1200" b="0" i="0" u="none" strike="noStrike">
                          <a:solidFill>
                            <a:srgbClr val="FF0000"/>
                          </a:solidFill>
                          <a:effectLst/>
                          <a:latin typeface="Arial" panose="020B0604020202020204" pitchFamily="34" charset="0"/>
                        </a:rPr>
                        <a:t>TSH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FF0000"/>
                          </a:solidFill>
                          <a:effectLst/>
                          <a:latin typeface="Arial" panose="020B0604020202020204" pitchFamily="34" charset="0"/>
                        </a:rPr>
                        <a:t>1003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a-DK" sz="1200" b="0" i="0" u="none" strike="noStrike" dirty="0">
                          <a:solidFill>
                            <a:srgbClr val="FF0000"/>
                          </a:solidFill>
                          <a:effectLst/>
                          <a:latin typeface="Arial" panose="020B0604020202020204" pitchFamily="34" charset="0"/>
                        </a:rPr>
                        <a:t>TUR OP. VE SEYAHAT ACENTECİLİĞİ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Z</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FF0000"/>
                          </a:solidFill>
                          <a:effectLst/>
                          <a:latin typeface="Arial" panose="020B0604020202020204" pitchFamily="34" charset="0"/>
                        </a:rPr>
                        <a:t>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63555">
                <a:tc>
                  <a:txBody>
                    <a:bodyPr/>
                    <a:lstStyle/>
                    <a:p>
                      <a:pPr algn="ctr" fontAlgn="b"/>
                      <a:r>
                        <a:rPr lang="tr-TR" sz="1200" b="0" i="0" u="none" strike="noStrike" dirty="0">
                          <a:solidFill>
                            <a:srgbClr val="FF0000"/>
                          </a:solidFill>
                          <a:effectLst/>
                          <a:latin typeface="Arial" panose="020B0604020202020204" pitchFamily="34" charset="0"/>
                        </a:rPr>
                        <a:t>TSH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FF0000"/>
                          </a:solidFill>
                          <a:effectLst/>
                          <a:latin typeface="Arial" panose="020B0604020202020204" pitchFamily="34" charset="0"/>
                        </a:rPr>
                        <a:t>1005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200" b="0" i="0" u="none" strike="noStrike" dirty="0">
                          <a:solidFill>
                            <a:srgbClr val="FF0000"/>
                          </a:solidFill>
                          <a:effectLst/>
                          <a:latin typeface="Arial" panose="020B0604020202020204" pitchFamily="34" charset="0"/>
                        </a:rPr>
                        <a:t>TURİZM VE ÇEVRE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FF0000"/>
                          </a:solidFill>
                          <a:effectLst/>
                          <a:latin typeface="Arial"/>
                        </a:rPr>
                        <a:t>Z</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FF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82655">
                <a:tc gridSpan="6">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tr-TR" sz="1600" b="0" i="0" u="none" strike="noStrike" dirty="0" smtClean="0">
                          <a:solidFill>
                            <a:schemeClr val="tx1"/>
                          </a:solidFill>
                          <a:effectLst/>
                          <a:latin typeface="Arial"/>
                        </a:rPr>
                        <a:t>Zorunlu Ders </a:t>
                      </a:r>
                      <a:r>
                        <a:rPr lang="tr-TR" sz="1600" b="0" i="0" u="none" strike="noStrike" dirty="0" smtClean="0">
                          <a:solidFill>
                            <a:schemeClr val="tx1"/>
                          </a:solidFill>
                          <a:effectLst/>
                          <a:latin typeface="Arial"/>
                        </a:rPr>
                        <a:t>Toplam                                                              </a:t>
                      </a:r>
                      <a:r>
                        <a:rPr lang="tr-TR" sz="1400" b="1" i="0" u="none" strike="noStrike" dirty="0" smtClean="0">
                          <a:solidFill>
                            <a:schemeClr val="tx1"/>
                          </a:solidFill>
                          <a:effectLst/>
                          <a:latin typeface="Arial"/>
                        </a:rPr>
                        <a:t>6</a:t>
                      </a:r>
                      <a:endParaRPr lang="tr-TR" sz="1400" b="1" i="0" u="none" strike="noStrike" dirty="0" smtClean="0">
                        <a:solidFill>
                          <a:schemeClr val="tx1"/>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tr-TR" sz="1200" b="0" i="0" u="none" strike="noStrike" dirty="0">
                        <a:solidFill>
                          <a:srgbClr val="FF000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tr-TR" sz="1200" b="0" i="0" u="none" strike="noStrike" dirty="0">
                        <a:solidFill>
                          <a:srgbClr val="FF000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tr-TR" sz="1200" b="0" i="0" u="none" strike="noStrike" dirty="0">
                        <a:solidFill>
                          <a:srgbClr val="FF000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tr-TR" sz="1000" b="0" i="0" u="none" strike="noStrike" dirty="0">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tr-TR" sz="1200" b="0" i="0" u="none" strike="noStrike" dirty="0">
                        <a:solidFill>
                          <a:srgbClr val="FF000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400" b="0" i="0" u="none" strike="noStrike" dirty="0" smtClean="0">
                          <a:solidFill>
                            <a:schemeClr val="tx1"/>
                          </a:solidFill>
                          <a:effectLst/>
                          <a:latin typeface="Arial"/>
                        </a:rPr>
                        <a:t>15</a:t>
                      </a:r>
                      <a:endParaRPr lang="tr-TR" sz="1400" b="0" i="0" u="none" strike="noStrike" dirty="0">
                        <a:solidFill>
                          <a:schemeClr val="tx1"/>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400" b="1" i="0" u="none" strike="noStrike" dirty="0" smtClean="0">
                          <a:solidFill>
                            <a:schemeClr val="tx1"/>
                          </a:solidFill>
                          <a:effectLst/>
                          <a:latin typeface="Arial"/>
                        </a:rPr>
                        <a:t>18</a:t>
                      </a:r>
                      <a:endParaRPr lang="tr-TR" sz="1400" b="1" i="0" u="none" strike="noStrike" dirty="0">
                        <a:solidFill>
                          <a:schemeClr val="tx1"/>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231889">
                <a:tc>
                  <a:txBody>
                    <a:bodyPr/>
                    <a:lstStyle/>
                    <a:p>
                      <a:pPr algn="ctr" fontAlgn="b"/>
                      <a:r>
                        <a:rPr lang="tr-TR" sz="1200" b="0" i="0" u="none" strike="noStrike" dirty="0">
                          <a:solidFill>
                            <a:srgbClr val="7030A0"/>
                          </a:solidFill>
                          <a:effectLst/>
                          <a:latin typeface="Arial" panose="020B0604020202020204" pitchFamily="34" charset="0"/>
                        </a:rPr>
                        <a:t>ISG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7030A0"/>
                          </a:solidFill>
                          <a:effectLst/>
                          <a:latin typeface="Arial" panose="020B0604020202020204" pitchFamily="34" charset="0"/>
                        </a:rPr>
                        <a:t>1901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7030A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7030A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200" b="0" i="0" u="none" strike="noStrike" dirty="0">
                          <a:solidFill>
                            <a:srgbClr val="7030A0"/>
                          </a:solidFill>
                          <a:effectLst/>
                          <a:latin typeface="Arial" panose="020B0604020202020204" pitchFamily="34" charset="0"/>
                        </a:rPr>
                        <a:t>İŞ SAĞLIĞI VE </a:t>
                      </a:r>
                      <a:r>
                        <a:rPr lang="tr-TR" sz="1200" b="0" i="0" u="none" strike="noStrike" dirty="0" smtClean="0">
                          <a:solidFill>
                            <a:srgbClr val="7030A0"/>
                          </a:solidFill>
                          <a:effectLst/>
                          <a:latin typeface="Arial" panose="020B0604020202020204" pitchFamily="34" charset="0"/>
                        </a:rPr>
                        <a:t>GÜVENLİĞİ*</a:t>
                      </a:r>
                      <a:endParaRPr lang="tr-TR" sz="1200" b="0" i="0" u="none" strike="noStrike" dirty="0">
                        <a:solidFill>
                          <a:srgbClr val="7030A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tr-TR" sz="1200" b="0" i="0" u="none" strike="noStrike" dirty="0" smtClean="0">
                          <a:solidFill>
                            <a:srgbClr val="7030A0"/>
                          </a:solidFill>
                          <a:effectLst/>
                          <a:latin typeface="Arial"/>
                        </a:rPr>
                        <a:t>S</a:t>
                      </a:r>
                      <a:endParaRPr lang="tr-TR" sz="1200" b="0" i="0" u="none" strike="noStrike" dirty="0">
                        <a:solidFill>
                          <a:srgbClr val="7030A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tr-TR" sz="1200" b="0" i="0" u="none" strike="noStrike" dirty="0" smtClean="0">
                          <a:solidFill>
                            <a:srgbClr val="7030A0"/>
                          </a:solidFill>
                          <a:effectLst/>
                          <a:latin typeface="Arial"/>
                        </a:rPr>
                        <a:t>2</a:t>
                      </a:r>
                      <a:endParaRPr lang="tr-TR" sz="1200" b="0" i="0" u="none" strike="noStrike" dirty="0">
                        <a:solidFill>
                          <a:srgbClr val="7030A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tr-TR" sz="1200" b="1" i="0" u="none" strike="noStrike" dirty="0" smtClean="0">
                          <a:solidFill>
                            <a:srgbClr val="7030A0"/>
                          </a:solidFill>
                          <a:effectLst/>
                          <a:latin typeface="Arial"/>
                        </a:rPr>
                        <a:t>3</a:t>
                      </a:r>
                      <a:endParaRPr lang="tr-TR" sz="1200" b="1" i="0" u="none" strike="noStrike" dirty="0">
                        <a:solidFill>
                          <a:srgbClr val="7030A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253791">
                <a:tc>
                  <a:txBody>
                    <a:bodyPr/>
                    <a:lstStyle/>
                    <a:p>
                      <a:pPr algn="ctr" fontAlgn="b"/>
                      <a:r>
                        <a:rPr lang="tr-TR" sz="1200" b="0" i="0" u="none" strike="noStrike" dirty="0">
                          <a:solidFill>
                            <a:srgbClr val="0070C0"/>
                          </a:solidFill>
                          <a:effectLst/>
                          <a:latin typeface="Arial" panose="020B0604020202020204" pitchFamily="34" charset="0"/>
                        </a:rPr>
                        <a:t>TOI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0070C0"/>
                          </a:solidFill>
                          <a:effectLst/>
                          <a:latin typeface="Arial" panose="020B0604020202020204" pitchFamily="34" charset="0"/>
                        </a:rPr>
                        <a:t>1803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200" b="0" i="0" u="none" strike="noStrike" dirty="0">
                          <a:solidFill>
                            <a:srgbClr val="0070C0"/>
                          </a:solidFill>
                          <a:effectLst/>
                          <a:latin typeface="Arial" panose="020B0604020202020204" pitchFamily="34" charset="0"/>
                        </a:rPr>
                        <a:t>ÖNBÜRO </a:t>
                      </a:r>
                      <a:r>
                        <a:rPr lang="tr-TR" sz="1200" b="0" i="0" u="none" strike="noStrike" dirty="0" smtClean="0">
                          <a:solidFill>
                            <a:srgbClr val="0070C0"/>
                          </a:solidFill>
                          <a:effectLst/>
                          <a:latin typeface="Arial" panose="020B0604020202020204" pitchFamily="34" charset="0"/>
                        </a:rPr>
                        <a:t>HİZMETLERİ**</a:t>
                      </a:r>
                      <a:endParaRPr lang="tr-TR" sz="1200" b="0" i="0" u="none" strike="noStrike" dirty="0">
                        <a:solidFill>
                          <a:srgbClr val="0070C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tr-TR" sz="1200" b="0" dirty="0" smtClean="0">
                          <a:solidFill>
                            <a:srgbClr val="0070C0"/>
                          </a:solidFill>
                          <a:latin typeface="Arial" panose="020B0604020202020204" pitchFamily="34" charset="0"/>
                          <a:cs typeface="Arial" panose="020B0604020202020204" pitchFamily="34" charset="0"/>
                        </a:rPr>
                        <a:t>S</a:t>
                      </a:r>
                      <a:endParaRPr lang="tr-TR" sz="1200" b="0" dirty="0">
                        <a:solidFill>
                          <a:srgbClr val="0070C0"/>
                        </a:solidFill>
                        <a:latin typeface="Arial" panose="020B0604020202020204" pitchFamily="34" charset="0"/>
                        <a:cs typeface="Arial" panose="020B0604020202020204" pitchFamily="34" charset="0"/>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panose="020B0604020202020204" pitchFamily="34" charset="0"/>
                        </a:rPr>
                        <a:t>2</a:t>
                      </a:r>
                      <a:endParaRPr lang="tr-TR" sz="1200" b="0" i="0" u="none" strike="noStrike" dirty="0">
                        <a:solidFill>
                          <a:srgbClr val="0070C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smtClean="0">
                          <a:solidFill>
                            <a:srgbClr val="0070C0"/>
                          </a:solidFill>
                          <a:effectLst/>
                          <a:latin typeface="Arial"/>
                        </a:rPr>
                        <a:t>3</a:t>
                      </a:r>
                      <a:endParaRPr lang="tr-TR" sz="1200" b="1"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253791">
                <a:tc>
                  <a:txBody>
                    <a:bodyPr/>
                    <a:lstStyle/>
                    <a:p>
                      <a:pPr algn="ctr" fontAlgn="b"/>
                      <a:r>
                        <a:rPr lang="tr-TR" sz="1200" b="0" i="0" u="none" strike="noStrike" dirty="0">
                          <a:solidFill>
                            <a:srgbClr val="0070C0"/>
                          </a:solidFill>
                          <a:effectLst/>
                          <a:latin typeface="Arial" panose="020B0604020202020204" pitchFamily="34" charset="0"/>
                        </a:rPr>
                        <a:t>TSH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0070C0"/>
                          </a:solidFill>
                          <a:effectLst/>
                          <a:latin typeface="Arial" panose="020B0604020202020204" pitchFamily="34" charset="0"/>
                        </a:rPr>
                        <a:t>1501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dirty="0">
                          <a:solidFill>
                            <a:srgbClr val="0070C0"/>
                          </a:solidFill>
                          <a:effectLst/>
                          <a:latin typeface="Arial" panose="020B0604020202020204" pitchFamily="34" charset="0"/>
                        </a:rPr>
                        <a:t>ÖZEL İLGİ </a:t>
                      </a:r>
                      <a:r>
                        <a:rPr lang="tr-TR" sz="1200" b="0" i="0" u="none" strike="noStrike" dirty="0" smtClean="0">
                          <a:solidFill>
                            <a:srgbClr val="0070C0"/>
                          </a:solidFill>
                          <a:effectLst/>
                          <a:latin typeface="Arial" panose="020B0604020202020204" pitchFamily="34" charset="0"/>
                        </a:rPr>
                        <a:t>TURİZMİ**</a:t>
                      </a:r>
                      <a:endParaRPr lang="tr-TR" sz="1200" b="0" i="0" u="none" strike="noStrike" dirty="0">
                        <a:solidFill>
                          <a:srgbClr val="0070C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S </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panose="020B0604020202020204" pitchFamily="34" charset="0"/>
                        </a:rPr>
                        <a:t>2</a:t>
                      </a:r>
                      <a:endParaRPr lang="tr-TR" sz="1200" b="0" i="0" u="none" strike="noStrike" dirty="0">
                        <a:solidFill>
                          <a:srgbClr val="0070C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70C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268837">
                <a:tc>
                  <a:txBody>
                    <a:bodyPr/>
                    <a:lstStyle/>
                    <a:p>
                      <a:pPr algn="ctr" fontAlgn="b"/>
                      <a:r>
                        <a:rPr lang="tr-TR" sz="1200" b="0" i="0" u="none" strike="noStrike" dirty="0">
                          <a:solidFill>
                            <a:srgbClr val="0070C0"/>
                          </a:solidFill>
                          <a:effectLst/>
                          <a:latin typeface="Arial" panose="020B0604020202020204" pitchFamily="34" charset="0"/>
                        </a:rPr>
                        <a:t>YDB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a:solidFill>
                            <a:srgbClr val="0070C0"/>
                          </a:solidFill>
                          <a:effectLst/>
                          <a:latin typeface="Arial" panose="020B0604020202020204" pitchFamily="34" charset="0"/>
                        </a:rPr>
                        <a:t>1911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1</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dirty="0">
                          <a:solidFill>
                            <a:srgbClr val="0070C0"/>
                          </a:solidFill>
                          <a:effectLst/>
                          <a:latin typeface="Arial" panose="020B0604020202020204" pitchFamily="34" charset="0"/>
                        </a:rPr>
                        <a:t>ALMANCA  </a:t>
                      </a:r>
                      <a:r>
                        <a:rPr lang="tr-TR" sz="1200" b="0" i="0" u="none" strike="noStrike" dirty="0" smtClean="0">
                          <a:solidFill>
                            <a:srgbClr val="0070C0"/>
                          </a:solidFill>
                          <a:effectLst/>
                          <a:latin typeface="Arial" panose="020B0604020202020204" pitchFamily="34" charset="0"/>
                        </a:rPr>
                        <a:t>I**</a:t>
                      </a:r>
                      <a:endParaRPr lang="tr-TR" sz="1200" b="0" i="0" u="none" strike="noStrike" dirty="0">
                        <a:solidFill>
                          <a:srgbClr val="0070C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S</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70C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287714">
                <a:tc>
                  <a:txBody>
                    <a:bodyPr/>
                    <a:lstStyle/>
                    <a:p>
                      <a:pPr algn="ctr" fontAlgn="b"/>
                      <a:r>
                        <a:rPr lang="tr-TR" sz="1200" b="0" i="0" u="none" strike="noStrike" dirty="0" smtClean="0">
                          <a:solidFill>
                            <a:srgbClr val="0070C0"/>
                          </a:solidFill>
                          <a:effectLst/>
                          <a:latin typeface="Arial" panose="020B0604020202020204" pitchFamily="34" charset="0"/>
                        </a:rPr>
                        <a:t>BRY</a:t>
                      </a:r>
                      <a:endParaRPr lang="tr-TR" sz="1200" b="0" i="0" u="none" strike="noStrike" dirty="0">
                        <a:solidFill>
                          <a:srgbClr val="0070C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200" b="0" i="0" u="none" strike="noStrike" dirty="0" smtClean="0">
                          <a:solidFill>
                            <a:srgbClr val="0070C0"/>
                          </a:solidFill>
                          <a:effectLst/>
                          <a:latin typeface="Arial" panose="020B0604020202020204" pitchFamily="34" charset="0"/>
                        </a:rPr>
                        <a:t>1803</a:t>
                      </a:r>
                      <a:endParaRPr lang="tr-TR" sz="1200" b="0" i="0" u="none" strike="noStrike" dirty="0">
                        <a:solidFill>
                          <a:srgbClr val="0070C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a:rPr>
                        <a:t>1</a:t>
                      </a:r>
                      <a:endParaRPr lang="tr-TR" sz="1200" b="0"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a:rPr>
                        <a:t>1</a:t>
                      </a:r>
                      <a:endParaRPr lang="tr-TR" sz="1200" b="0"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200" b="0" i="0" u="none" strike="noStrike" dirty="0" smtClean="0">
                          <a:solidFill>
                            <a:srgbClr val="0070C0"/>
                          </a:solidFill>
                          <a:effectLst/>
                          <a:latin typeface="Arial" panose="020B0604020202020204" pitchFamily="34" charset="0"/>
                        </a:rPr>
                        <a:t>PROTOKOL VE SOSYAL DAVRANIŞ KURALLARI</a:t>
                      </a:r>
                      <a:r>
                        <a:rPr lang="tr-TR" sz="1200" b="0" i="0" u="none" strike="noStrike" dirty="0" smtClean="0">
                          <a:solidFill>
                            <a:srgbClr val="0070C0"/>
                          </a:solidFill>
                          <a:effectLst/>
                          <a:latin typeface="Arial" panose="020B0604020202020204" pitchFamily="34" charset="0"/>
                        </a:rPr>
                        <a:t>**</a:t>
                      </a:r>
                      <a:endParaRPr lang="it-IT" sz="1200" b="0" i="0" u="none" strike="noStrike" dirty="0" smtClean="0">
                        <a:solidFill>
                          <a:srgbClr val="0070C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a:rPr>
                        <a:t>S</a:t>
                      </a:r>
                      <a:endParaRPr lang="tr-TR" sz="1200" b="0"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panose="020B0604020202020204" pitchFamily="34" charset="0"/>
                        </a:rPr>
                        <a:t>2</a:t>
                      </a:r>
                      <a:endParaRPr lang="tr-TR" sz="1200" b="0" i="0" u="none" strike="noStrike" dirty="0">
                        <a:solidFill>
                          <a:srgbClr val="0070C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smtClean="0">
                          <a:solidFill>
                            <a:srgbClr val="0070C0"/>
                          </a:solidFill>
                          <a:effectLst/>
                          <a:latin typeface="Arial"/>
                        </a:rPr>
                        <a:t>3</a:t>
                      </a:r>
                      <a:endParaRPr lang="tr-TR" sz="1200" b="1"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16159935"/>
                  </a:ext>
                </a:extLst>
              </a:tr>
              <a:tr h="253791">
                <a:tc>
                  <a:txBody>
                    <a:bodyPr/>
                    <a:lstStyle/>
                    <a:p>
                      <a:pPr algn="ctr" fontAlgn="b"/>
                      <a:r>
                        <a:rPr lang="tr-TR" sz="1000" b="0" i="0" u="none" strike="noStrike" dirty="0" smtClean="0">
                          <a:solidFill>
                            <a:srgbClr val="0070C0"/>
                          </a:solidFill>
                          <a:effectLst/>
                          <a:latin typeface="Arial" panose="020B0604020202020204" pitchFamily="34" charset="0"/>
                        </a:rPr>
                        <a:t>GSR</a:t>
                      </a:r>
                      <a:endParaRPr lang="tr-TR" sz="1000" b="0" i="0" u="none" strike="noStrike" dirty="0">
                        <a:solidFill>
                          <a:srgbClr val="0070C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panose="020B0604020202020204" pitchFamily="34" charset="0"/>
                        </a:rPr>
                        <a:t>1900</a:t>
                      </a:r>
                      <a:endParaRPr lang="tr-TR" sz="1200" b="0" i="0" u="none" strike="noStrike" dirty="0">
                        <a:solidFill>
                          <a:srgbClr val="0070C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a:rPr>
                        <a:t>1</a:t>
                      </a:r>
                      <a:endParaRPr lang="tr-TR" sz="1200" b="0"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a:rPr>
                        <a:t>1</a:t>
                      </a:r>
                      <a:endParaRPr lang="tr-TR" sz="1200" b="0"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dirty="0" smtClean="0">
                          <a:solidFill>
                            <a:srgbClr val="0070C0"/>
                          </a:solidFill>
                          <a:effectLst/>
                          <a:latin typeface="Arial" panose="020B0604020202020204" pitchFamily="34" charset="0"/>
                        </a:rPr>
                        <a:t>RESİM**</a:t>
                      </a:r>
                      <a:endParaRPr lang="tr-TR" sz="1200" b="0" i="0" u="none" strike="noStrike" dirty="0">
                        <a:solidFill>
                          <a:srgbClr val="0070C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a:rPr>
                        <a:t>S</a:t>
                      </a:r>
                      <a:endParaRPr lang="tr-TR" sz="1200" b="0"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panose="020B0604020202020204" pitchFamily="34" charset="0"/>
                        </a:rPr>
                        <a:t>3</a:t>
                      </a:r>
                      <a:endParaRPr lang="tr-TR" sz="1200" b="0" i="0" u="none" strike="noStrike" dirty="0">
                        <a:solidFill>
                          <a:srgbClr val="0070C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smtClean="0">
                          <a:solidFill>
                            <a:srgbClr val="0070C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2655">
                <a:tc gridSpan="6">
                  <a:txBody>
                    <a:bodyPr/>
                    <a:lstStyle/>
                    <a:p>
                      <a:pPr algn="l" fontAlgn="ctr"/>
                      <a:r>
                        <a:rPr lang="tr-TR" sz="1600" b="0" i="0" u="none" strike="noStrike" dirty="0" smtClean="0">
                          <a:solidFill>
                            <a:srgbClr val="0070C0"/>
                          </a:solidFill>
                          <a:effectLst/>
                          <a:latin typeface="Arial"/>
                        </a:rPr>
                        <a:t>Seçmeli Ders </a:t>
                      </a:r>
                      <a:r>
                        <a:rPr lang="tr-TR" sz="1600" b="0" i="0" u="none" strike="noStrike" dirty="0" smtClean="0">
                          <a:solidFill>
                            <a:srgbClr val="0070C0"/>
                          </a:solidFill>
                          <a:effectLst/>
                          <a:latin typeface="Arial"/>
                        </a:rPr>
                        <a:t>Toplam                                                              </a:t>
                      </a:r>
                      <a:r>
                        <a:rPr lang="tr-TR" sz="1400" b="1" i="0" u="none" strike="noStrike" dirty="0" smtClean="0">
                          <a:solidFill>
                            <a:srgbClr val="0070C0"/>
                          </a:solidFill>
                          <a:effectLst/>
                          <a:latin typeface="Arial"/>
                        </a:rPr>
                        <a:t>4</a:t>
                      </a:r>
                      <a:endParaRPr lang="tr-TR" sz="1600" b="1"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ctr"/>
                      <a:r>
                        <a:rPr lang="tr-TR" sz="1400" b="0" i="0" u="none" strike="noStrike" dirty="0" smtClean="0">
                          <a:solidFill>
                            <a:srgbClr val="0070C0"/>
                          </a:solidFill>
                          <a:effectLst/>
                          <a:latin typeface="Arial"/>
                        </a:rPr>
                        <a:t>8-10</a:t>
                      </a:r>
                      <a:endParaRPr lang="tr-TR" sz="1400" b="0"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400" b="1" i="0" u="none" strike="noStrike" dirty="0" smtClean="0">
                          <a:solidFill>
                            <a:srgbClr val="0070C0"/>
                          </a:solidFill>
                          <a:effectLst/>
                          <a:latin typeface="Arial"/>
                        </a:rPr>
                        <a:t>12</a:t>
                      </a:r>
                      <a:endParaRPr lang="tr-TR" sz="1400" b="1"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316982">
                <a:tc gridSpan="6">
                  <a:txBody>
                    <a:bodyPr/>
                    <a:lstStyle/>
                    <a:p>
                      <a:pPr algn="l" fontAlgn="ctr"/>
                      <a:r>
                        <a:rPr lang="tr-TR" sz="1600" b="0" i="0" u="none" strike="noStrike" dirty="0" smtClean="0">
                          <a:effectLst/>
                          <a:latin typeface="Arial"/>
                        </a:rPr>
                        <a:t>GENEL </a:t>
                      </a:r>
                      <a:r>
                        <a:rPr lang="tr-TR" sz="1600" b="0" i="0" u="none" strike="noStrike" dirty="0" smtClean="0">
                          <a:effectLst/>
                          <a:latin typeface="Arial"/>
                        </a:rPr>
                        <a:t>TOPLAM                                                                   </a:t>
                      </a:r>
                      <a:r>
                        <a:rPr lang="tr-TR" sz="1400" b="1" i="0" u="none" strike="noStrike" dirty="0" smtClean="0">
                          <a:effectLst/>
                          <a:latin typeface="Arial"/>
                        </a:rPr>
                        <a:t>10</a:t>
                      </a:r>
                      <a:endParaRPr lang="tr-TR" sz="1600" b="1" i="0" u="none" strike="noStrike" dirty="0">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ctr"/>
                      <a:r>
                        <a:rPr lang="tr-TR" sz="1400" b="0" i="0" u="none" strike="noStrike" dirty="0" smtClean="0">
                          <a:effectLst/>
                          <a:latin typeface="Arial"/>
                        </a:rPr>
                        <a:t>24</a:t>
                      </a:r>
                      <a:endParaRPr lang="tr-TR" sz="1400" b="0" i="0" u="none" strike="noStrike" dirty="0">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800" b="1" i="0" u="none" strike="noStrike" dirty="0" smtClean="0">
                          <a:effectLst/>
                          <a:latin typeface="Arial"/>
                        </a:rPr>
                        <a:t>30</a:t>
                      </a:r>
                      <a:endParaRPr lang="tr-TR" sz="1800" b="1" i="0" u="none" strike="noStrike" dirty="0">
                        <a:effectLst/>
                        <a:latin typeface="Arial"/>
                      </a:endParaRP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5"/>
                  </a:ext>
                </a:extLst>
              </a:tr>
            </a:tbl>
          </a:graphicData>
        </a:graphic>
      </p:graphicFrame>
      <p:sp>
        <p:nvSpPr>
          <p:cNvPr id="5" name="Dikdörtgen 4"/>
          <p:cNvSpPr/>
          <p:nvPr/>
        </p:nvSpPr>
        <p:spPr>
          <a:xfrm>
            <a:off x="1127448" y="476672"/>
            <a:ext cx="9721080" cy="369332"/>
          </a:xfrm>
          <a:prstGeom prst="rect">
            <a:avLst/>
          </a:prstGeom>
        </p:spPr>
        <p:txBody>
          <a:bodyPr wrap="square">
            <a:spAutoFit/>
          </a:bodyPr>
          <a:lstStyle/>
          <a:p>
            <a:pPr algn="ctr"/>
            <a:r>
              <a:rPr lang="tr-TR" b="1" dirty="0"/>
              <a:t>1. SINIF GÜZ YARIYILI (</a:t>
            </a:r>
            <a:r>
              <a:rPr lang="tr-TR" b="1" dirty="0">
                <a:solidFill>
                  <a:srgbClr val="FF0000"/>
                </a:solidFill>
              </a:rPr>
              <a:t>6 Zorunlu, </a:t>
            </a:r>
            <a:r>
              <a:rPr lang="tr-TR" b="1" dirty="0">
                <a:solidFill>
                  <a:srgbClr val="7030A0"/>
                </a:solidFill>
              </a:rPr>
              <a:t>1 Zorunlu seçmeli, </a:t>
            </a:r>
            <a:r>
              <a:rPr lang="tr-TR" b="1" dirty="0">
                <a:solidFill>
                  <a:srgbClr val="0070C0"/>
                </a:solidFill>
              </a:rPr>
              <a:t>3 seçmeli</a:t>
            </a:r>
            <a:r>
              <a:rPr lang="tr-TR" b="1" dirty="0" smtClean="0"/>
              <a:t>) Toplam 10 Ders</a:t>
            </a:r>
            <a:r>
              <a:rPr lang="tr-TR" b="1" dirty="0" smtClean="0">
                <a:solidFill>
                  <a:srgbClr val="FF0000"/>
                </a:solidFill>
              </a:rPr>
              <a:t> </a:t>
            </a:r>
            <a:endParaRPr lang="tr-TR" b="1" dirty="0">
              <a:solidFill>
                <a:srgbClr val="FF0000"/>
              </a:solidFill>
            </a:endParaRPr>
          </a:p>
        </p:txBody>
      </p:sp>
      <p:sp>
        <p:nvSpPr>
          <p:cNvPr id="6" name="Dikdörtgen 5"/>
          <p:cNvSpPr/>
          <p:nvPr/>
        </p:nvSpPr>
        <p:spPr>
          <a:xfrm>
            <a:off x="492633" y="5589240"/>
            <a:ext cx="11305256" cy="892552"/>
          </a:xfrm>
          <a:prstGeom prst="rect">
            <a:avLst/>
          </a:prstGeom>
        </p:spPr>
        <p:txBody>
          <a:bodyPr wrap="square">
            <a:spAutoFit/>
          </a:bodyPr>
          <a:lstStyle/>
          <a:p>
            <a:r>
              <a:rPr lang="tr-TR" sz="1600" b="1" dirty="0" smtClean="0">
                <a:solidFill>
                  <a:srgbClr val="7030A0"/>
                </a:solidFill>
              </a:rPr>
              <a:t>*</a:t>
            </a:r>
            <a:r>
              <a:rPr lang="tr-TR" sz="1200" b="1" dirty="0" smtClean="0">
                <a:solidFill>
                  <a:srgbClr val="FF0000"/>
                </a:solidFill>
              </a:rPr>
              <a:t> </a:t>
            </a:r>
            <a:r>
              <a:rPr lang="tr-TR" sz="1200" b="1" dirty="0" smtClean="0">
                <a:solidFill>
                  <a:srgbClr val="FF0000"/>
                </a:solidFill>
              </a:rPr>
              <a:t>  </a:t>
            </a:r>
            <a:r>
              <a:rPr lang="tr-TR" sz="1600" dirty="0" smtClean="0"/>
              <a:t>İkinci </a:t>
            </a:r>
            <a:r>
              <a:rPr lang="tr-TR" sz="1600" dirty="0"/>
              <a:t>Yarıyılda verilecek olan zorunlu Meslek Stajını yapmak için gerekli olan</a:t>
            </a:r>
            <a:r>
              <a:rPr lang="tr-TR" sz="1600" dirty="0">
                <a:solidFill>
                  <a:srgbClr val="FF0000"/>
                </a:solidFill>
              </a:rPr>
              <a:t> </a:t>
            </a:r>
            <a:r>
              <a:rPr lang="tr-TR" sz="1600" dirty="0"/>
              <a:t>bu dersi tüm öğrenciler seçmeli olarak alacaklardır.</a:t>
            </a:r>
          </a:p>
          <a:p>
            <a:r>
              <a:rPr lang="tr-TR" sz="1600" b="1" dirty="0" smtClean="0">
                <a:solidFill>
                  <a:srgbClr val="0070C0"/>
                </a:solidFill>
              </a:rPr>
              <a:t>**</a:t>
            </a:r>
            <a:r>
              <a:rPr lang="tr-TR" dirty="0" smtClean="0"/>
              <a:t> </a:t>
            </a:r>
            <a:r>
              <a:rPr lang="tr-TR" sz="1600" dirty="0"/>
              <a:t>Bu derslerden sadece </a:t>
            </a:r>
            <a:r>
              <a:rPr lang="tr-TR" sz="1600" dirty="0" smtClean="0"/>
              <a:t>üç </a:t>
            </a:r>
            <a:r>
              <a:rPr lang="tr-TR" sz="1600" dirty="0"/>
              <a:t>tanesi seçilebilir.</a:t>
            </a:r>
          </a:p>
        </p:txBody>
      </p:sp>
    </p:spTree>
    <p:extLst>
      <p:ext uri="{BB962C8B-B14F-4D97-AF65-F5344CB8AC3E}">
        <p14:creationId xmlns:p14="http://schemas.microsoft.com/office/powerpoint/2010/main" val="1400486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760820345"/>
              </p:ext>
            </p:extLst>
          </p:nvPr>
        </p:nvGraphicFramePr>
        <p:xfrm>
          <a:off x="407368" y="1052736"/>
          <a:ext cx="11305258" cy="4474005"/>
        </p:xfrm>
        <a:graphic>
          <a:graphicData uri="http://schemas.openxmlformats.org/drawingml/2006/table">
            <a:tbl>
              <a:tblPr/>
              <a:tblGrid>
                <a:gridCol w="1192052">
                  <a:extLst>
                    <a:ext uri="{9D8B030D-6E8A-4147-A177-3AD203B41FA5}">
                      <a16:colId xmlns:a16="http://schemas.microsoft.com/office/drawing/2014/main" xmlns="" val="20000"/>
                    </a:ext>
                  </a:extLst>
                </a:gridCol>
                <a:gridCol w="845972">
                  <a:extLst>
                    <a:ext uri="{9D8B030D-6E8A-4147-A177-3AD203B41FA5}">
                      <a16:colId xmlns:a16="http://schemas.microsoft.com/office/drawing/2014/main" xmlns="" val="3056696852"/>
                    </a:ext>
                  </a:extLst>
                </a:gridCol>
                <a:gridCol w="845972">
                  <a:extLst>
                    <a:ext uri="{9D8B030D-6E8A-4147-A177-3AD203B41FA5}">
                      <a16:colId xmlns:a16="http://schemas.microsoft.com/office/drawing/2014/main" xmlns="" val="2977938639"/>
                    </a:ext>
                  </a:extLst>
                </a:gridCol>
                <a:gridCol w="845972">
                  <a:extLst>
                    <a:ext uri="{9D8B030D-6E8A-4147-A177-3AD203B41FA5}">
                      <a16:colId xmlns:a16="http://schemas.microsoft.com/office/drawing/2014/main" xmlns="" val="2681511555"/>
                    </a:ext>
                  </a:extLst>
                </a:gridCol>
                <a:gridCol w="4195409">
                  <a:extLst>
                    <a:ext uri="{9D8B030D-6E8A-4147-A177-3AD203B41FA5}">
                      <a16:colId xmlns:a16="http://schemas.microsoft.com/office/drawing/2014/main" xmlns="" val="1568390234"/>
                    </a:ext>
                  </a:extLst>
                </a:gridCol>
                <a:gridCol w="953517">
                  <a:extLst>
                    <a:ext uri="{9D8B030D-6E8A-4147-A177-3AD203B41FA5}">
                      <a16:colId xmlns:a16="http://schemas.microsoft.com/office/drawing/2014/main" xmlns="" val="20005"/>
                    </a:ext>
                  </a:extLst>
                </a:gridCol>
                <a:gridCol w="1040199">
                  <a:extLst>
                    <a:ext uri="{9D8B030D-6E8A-4147-A177-3AD203B41FA5}">
                      <a16:colId xmlns:a16="http://schemas.microsoft.com/office/drawing/2014/main" xmlns="" val="20006"/>
                    </a:ext>
                  </a:extLst>
                </a:gridCol>
                <a:gridCol w="1386165">
                  <a:extLst>
                    <a:ext uri="{9D8B030D-6E8A-4147-A177-3AD203B41FA5}">
                      <a16:colId xmlns:a16="http://schemas.microsoft.com/office/drawing/2014/main" xmlns="" val="20007"/>
                    </a:ext>
                  </a:extLst>
                </a:gridCol>
              </a:tblGrid>
              <a:tr h="361857">
                <a:tc gridSpan="2">
                  <a:txBody>
                    <a:bodyPr/>
                    <a:lstStyle/>
                    <a:p>
                      <a:pPr algn="ctr" fontAlgn="t"/>
                      <a:r>
                        <a:rPr lang="tr-TR" sz="1400" b="1" i="0" u="none" strike="noStrike" dirty="0">
                          <a:effectLst/>
                          <a:latin typeface="Arial"/>
                        </a:rPr>
                        <a:t>DERSİN KODU</a:t>
                      </a: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fontAlgn="t"/>
                      <a:r>
                        <a:rPr lang="tr-TR" sz="1400" b="1" i="0" u="none" strike="noStrike" dirty="0">
                          <a:effectLst/>
                          <a:latin typeface="Arial"/>
                        </a:rPr>
                        <a:t>SINIF</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400" b="1" i="0" u="none" strike="noStrike" dirty="0" smtClean="0">
                          <a:effectLst/>
                          <a:latin typeface="Arial"/>
                        </a:rPr>
                        <a:t>YARIYILI</a:t>
                      </a:r>
                      <a:endParaRPr lang="tr-TR" sz="1400" b="1" i="0" u="none" strike="noStrike" dirty="0">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400" b="1" i="0" u="none" strike="noStrike" dirty="0">
                          <a:effectLst/>
                          <a:latin typeface="Arial"/>
                        </a:rPr>
                        <a:t>DERSİN ADI</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400" b="1" i="0" u="none" strike="noStrike" dirty="0">
                          <a:effectLst/>
                          <a:latin typeface="Arial"/>
                        </a:rPr>
                        <a:t>TÜRÜ</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400" b="1" i="0" u="none" strike="noStrike" dirty="0">
                          <a:effectLst/>
                          <a:latin typeface="Arial"/>
                        </a:rPr>
                        <a:t>DERS </a:t>
                      </a:r>
                      <a:endParaRPr lang="tr-TR" sz="1400" b="1" i="0" u="none" strike="noStrike" dirty="0" smtClean="0">
                        <a:effectLst/>
                        <a:latin typeface="Arial"/>
                      </a:endParaRPr>
                    </a:p>
                    <a:p>
                      <a:pPr algn="ctr" fontAlgn="t"/>
                      <a:r>
                        <a:rPr lang="tr-TR" sz="1400" b="1" i="0" u="none" strike="noStrike" dirty="0" smtClean="0">
                          <a:effectLst/>
                          <a:latin typeface="Arial"/>
                        </a:rPr>
                        <a:t>SAATİ</a:t>
                      </a:r>
                      <a:endParaRPr lang="tr-TR" sz="1400" b="1" i="0" u="none" strike="noStrike" dirty="0">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tr-TR" sz="1400" b="1" i="0" u="none" strike="noStrike" dirty="0">
                          <a:effectLst/>
                          <a:latin typeface="Arial"/>
                        </a:rPr>
                        <a:t>AKTS</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15317">
                <a:tc>
                  <a:txBody>
                    <a:bodyPr/>
                    <a:lstStyle/>
                    <a:p>
                      <a:pPr algn="ctr" fontAlgn="ctr"/>
                      <a:r>
                        <a:rPr lang="tr-TR" sz="1200" b="0" i="0" u="none" strike="noStrike" dirty="0">
                          <a:solidFill>
                            <a:srgbClr val="FF0000"/>
                          </a:solidFill>
                          <a:effectLst/>
                          <a:latin typeface="Arial" panose="020B0604020202020204" pitchFamily="34" charset="0"/>
                        </a:rPr>
                        <a:t>YDB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panose="020B0604020202020204" pitchFamily="34" charset="0"/>
                        </a:rPr>
                        <a:t>2837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FF0000"/>
                          </a:solidFill>
                          <a:effectLst/>
                          <a:latin typeface="Arial"/>
                        </a:rPr>
                        <a:t>2</a:t>
                      </a:r>
                      <a:endParaRPr lang="tr-TR" sz="1200" b="0" i="0" u="none" strike="noStrike" dirty="0">
                        <a:solidFill>
                          <a:srgbClr val="FF000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FF0000"/>
                          </a:solidFill>
                          <a:effectLst/>
                          <a:latin typeface="Arial"/>
                        </a:rPr>
                        <a:t>3</a:t>
                      </a:r>
                      <a:endParaRPr lang="tr-TR" sz="1200" b="0" i="0" u="none" strike="noStrike" dirty="0">
                        <a:solidFill>
                          <a:srgbClr val="FF000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dirty="0">
                          <a:solidFill>
                            <a:srgbClr val="FF0000"/>
                          </a:solidFill>
                          <a:effectLst/>
                          <a:latin typeface="Arial" panose="020B0604020202020204" pitchFamily="34" charset="0"/>
                        </a:rPr>
                        <a:t>MESLEKİ YABANCI DİL (İNGİLİZCE) 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Z</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FF0000"/>
                          </a:solidFill>
                          <a:effectLst/>
                          <a:latin typeface="Arial" panose="020B0604020202020204" pitchFamily="34" charset="0"/>
                        </a:rPr>
                        <a:t>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15317">
                <a:tc>
                  <a:txBody>
                    <a:bodyPr/>
                    <a:lstStyle/>
                    <a:p>
                      <a:pPr algn="ctr" fontAlgn="ctr"/>
                      <a:r>
                        <a:rPr lang="tr-TR" sz="1200" b="0" i="0" u="none" strike="noStrike" dirty="0">
                          <a:solidFill>
                            <a:srgbClr val="FF0000"/>
                          </a:solidFill>
                          <a:effectLst/>
                          <a:latin typeface="Arial" panose="020B0604020202020204" pitchFamily="34" charset="0"/>
                        </a:rPr>
                        <a:t>ATB</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panose="020B0604020202020204" pitchFamily="34" charset="0"/>
                        </a:rPr>
                        <a:t>2801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FF0000"/>
                          </a:solidFill>
                          <a:effectLst/>
                          <a:latin typeface="Arial"/>
                        </a:rPr>
                        <a:t>2</a:t>
                      </a:r>
                      <a:endParaRPr lang="tr-TR" sz="1200" b="0" i="0" u="none" strike="noStrike" dirty="0">
                        <a:solidFill>
                          <a:srgbClr val="FF000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FF0000"/>
                          </a:solidFill>
                          <a:effectLst/>
                          <a:latin typeface="Arial"/>
                        </a:rPr>
                        <a:t>3</a:t>
                      </a:r>
                      <a:endParaRPr lang="tr-TR" sz="1200" b="0" i="0" u="none" strike="noStrike" dirty="0">
                        <a:solidFill>
                          <a:srgbClr val="FF000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a:solidFill>
                            <a:srgbClr val="FF0000"/>
                          </a:solidFill>
                          <a:effectLst/>
                          <a:latin typeface="Arial" panose="020B0604020202020204" pitchFamily="34" charset="0"/>
                        </a:rPr>
                        <a:t>ATATÜRK İLKELERİ VE İNK. TARİHİ 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Z</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FF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15317">
                <a:tc>
                  <a:txBody>
                    <a:bodyPr/>
                    <a:lstStyle/>
                    <a:p>
                      <a:pPr algn="ctr" fontAlgn="ctr"/>
                      <a:r>
                        <a:rPr lang="tr-TR" sz="1200" b="0" i="0" u="none" strike="noStrike">
                          <a:solidFill>
                            <a:srgbClr val="FF0000"/>
                          </a:solidFill>
                          <a:effectLst/>
                          <a:latin typeface="Arial" panose="020B0604020202020204" pitchFamily="34" charset="0"/>
                        </a:rPr>
                        <a:t>PZR</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panose="020B0604020202020204" pitchFamily="34" charset="0"/>
                        </a:rPr>
                        <a:t>2809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FF0000"/>
                          </a:solidFill>
                          <a:effectLst/>
                          <a:latin typeface="Arial"/>
                        </a:rPr>
                        <a:t>2</a:t>
                      </a:r>
                      <a:endParaRPr lang="tr-TR" sz="1200" b="0" i="0" u="none" strike="noStrike" dirty="0">
                        <a:solidFill>
                          <a:srgbClr val="FF000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FF0000"/>
                          </a:solidFill>
                          <a:effectLst/>
                          <a:latin typeface="Arial"/>
                        </a:rPr>
                        <a:t>3</a:t>
                      </a:r>
                      <a:endParaRPr lang="tr-TR" sz="1200" b="0" i="0" u="none" strike="noStrike" dirty="0">
                        <a:solidFill>
                          <a:srgbClr val="FF000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dirty="0">
                          <a:solidFill>
                            <a:srgbClr val="FF0000"/>
                          </a:solidFill>
                          <a:effectLst/>
                          <a:latin typeface="Arial" panose="020B0604020202020204" pitchFamily="34" charset="0"/>
                        </a:rPr>
                        <a:t>TURİZM PAZARLAMASI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FF0000"/>
                          </a:solidFill>
                          <a:effectLst/>
                          <a:latin typeface="Arial"/>
                        </a:rPr>
                        <a:t>Z</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FF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15317">
                <a:tc>
                  <a:txBody>
                    <a:bodyPr/>
                    <a:lstStyle/>
                    <a:p>
                      <a:pPr algn="ctr" fontAlgn="ctr"/>
                      <a:r>
                        <a:rPr lang="tr-TR" sz="1200" b="0" i="0" u="none" strike="noStrike">
                          <a:solidFill>
                            <a:srgbClr val="FF0000"/>
                          </a:solidFill>
                          <a:effectLst/>
                          <a:latin typeface="Arial" panose="020B0604020202020204" pitchFamily="34" charset="0"/>
                        </a:rPr>
                        <a:t>TSH</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panose="020B0604020202020204" pitchFamily="34" charset="0"/>
                        </a:rPr>
                        <a:t>2011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FF0000"/>
                          </a:solidFill>
                          <a:effectLst/>
                          <a:latin typeface="Arial"/>
                        </a:rPr>
                        <a:t>2</a:t>
                      </a:r>
                      <a:endParaRPr lang="tr-TR" sz="1200" b="0" i="0" u="none" strike="noStrike" dirty="0">
                        <a:solidFill>
                          <a:srgbClr val="FF000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FF0000"/>
                          </a:solidFill>
                          <a:effectLst/>
                          <a:latin typeface="Arial"/>
                        </a:rPr>
                        <a:t>3</a:t>
                      </a:r>
                      <a:endParaRPr lang="tr-TR" sz="1200" b="0" i="0" u="none" strike="noStrike" dirty="0">
                        <a:solidFill>
                          <a:srgbClr val="FF000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a:solidFill>
                            <a:srgbClr val="FF0000"/>
                          </a:solidFill>
                          <a:effectLst/>
                          <a:latin typeface="Arial" panose="020B0604020202020204" pitchFamily="34" charset="0"/>
                        </a:rPr>
                        <a:t>TURİZM COĞRAFYASI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Z</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FF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15317">
                <a:tc>
                  <a:txBody>
                    <a:bodyPr/>
                    <a:lstStyle/>
                    <a:p>
                      <a:pPr algn="ctr" fontAlgn="ctr"/>
                      <a:r>
                        <a:rPr lang="tr-TR" sz="1200" b="0" i="0" u="none" strike="noStrike">
                          <a:solidFill>
                            <a:srgbClr val="FF0000"/>
                          </a:solidFill>
                          <a:effectLst/>
                          <a:latin typeface="Arial" panose="020B0604020202020204" pitchFamily="34" charset="0"/>
                        </a:rPr>
                        <a:t>TSH</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panose="020B0604020202020204" pitchFamily="34" charset="0"/>
                        </a:rPr>
                        <a:t> 2013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FF0000"/>
                          </a:solidFill>
                          <a:effectLst/>
                          <a:latin typeface="Arial"/>
                        </a:rPr>
                        <a:t>2</a:t>
                      </a:r>
                      <a:endParaRPr lang="tr-TR" sz="1200" b="0" i="0" u="none" strike="noStrike" dirty="0">
                        <a:solidFill>
                          <a:srgbClr val="FF000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FF0000"/>
                          </a:solidFill>
                          <a:effectLst/>
                          <a:latin typeface="Arial"/>
                        </a:rPr>
                        <a:t>3</a:t>
                      </a:r>
                      <a:endParaRPr lang="tr-TR" sz="1200" b="0" i="0" u="none" strike="noStrike" dirty="0">
                        <a:solidFill>
                          <a:srgbClr val="FF000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dirty="0">
                          <a:solidFill>
                            <a:srgbClr val="FF0000"/>
                          </a:solidFill>
                          <a:effectLst/>
                          <a:latin typeface="Arial" panose="020B0604020202020204" pitchFamily="34" charset="0"/>
                        </a:rPr>
                        <a:t>ANADOLU UYGARLIKLARI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Z</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FF0000"/>
                          </a:solidFill>
                          <a:effectLst/>
                          <a:latin typeface="Arial" panose="020B0604020202020204" pitchFamily="34" charset="0"/>
                        </a:rPr>
                        <a:t>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15317">
                <a:tc>
                  <a:txBody>
                    <a:bodyPr/>
                    <a:lstStyle/>
                    <a:p>
                      <a:pPr algn="ctr" fontAlgn="ctr"/>
                      <a:r>
                        <a:rPr lang="tr-TR" sz="1200" b="0" i="0" u="none" strike="noStrike">
                          <a:solidFill>
                            <a:srgbClr val="FF0000"/>
                          </a:solidFill>
                          <a:effectLst/>
                          <a:latin typeface="Arial" panose="020B0604020202020204" pitchFamily="34" charset="0"/>
                        </a:rPr>
                        <a:t>TDB</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FF0000"/>
                          </a:solidFill>
                          <a:effectLst/>
                          <a:latin typeface="Arial" panose="020B0604020202020204" pitchFamily="34" charset="0"/>
                        </a:rPr>
                        <a:t>2801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FF0000"/>
                          </a:solidFill>
                          <a:effectLst/>
                          <a:latin typeface="Arial"/>
                        </a:rPr>
                        <a:t>2</a:t>
                      </a:r>
                      <a:endParaRPr lang="tr-TR" sz="1200" b="0" i="0" u="none" strike="noStrike" dirty="0">
                        <a:solidFill>
                          <a:srgbClr val="FF000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FF0000"/>
                          </a:solidFill>
                          <a:effectLst/>
                          <a:latin typeface="Arial"/>
                        </a:rPr>
                        <a:t>3</a:t>
                      </a:r>
                      <a:endParaRPr lang="tr-TR" sz="1200" b="0" i="0" u="none" strike="noStrike" dirty="0">
                        <a:solidFill>
                          <a:srgbClr val="FF000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dirty="0">
                          <a:solidFill>
                            <a:srgbClr val="FF0000"/>
                          </a:solidFill>
                          <a:effectLst/>
                          <a:latin typeface="Arial" panose="020B0604020202020204" pitchFamily="34" charset="0"/>
                        </a:rPr>
                        <a:t>TÜRK DİLİ 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Z</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FF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15317">
                <a:tc>
                  <a:txBody>
                    <a:bodyPr/>
                    <a:lstStyle/>
                    <a:p>
                      <a:pPr algn="ctr" fontAlgn="ctr"/>
                      <a:r>
                        <a:rPr lang="tr-TR" sz="1200" b="0" i="0" u="none" strike="noStrike" dirty="0">
                          <a:solidFill>
                            <a:srgbClr val="FF0000"/>
                          </a:solidFill>
                          <a:effectLst/>
                          <a:latin typeface="Arial" panose="020B0604020202020204" pitchFamily="34" charset="0"/>
                        </a:rPr>
                        <a:t>TSH</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panose="020B0604020202020204" pitchFamily="34" charset="0"/>
                        </a:rPr>
                        <a:t>2015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FF0000"/>
                          </a:solidFill>
                          <a:effectLst/>
                          <a:latin typeface="Arial"/>
                        </a:rPr>
                        <a:t>2</a:t>
                      </a:r>
                      <a:endParaRPr lang="tr-TR" sz="1200" b="0" i="0" u="none" strike="noStrike" dirty="0">
                        <a:solidFill>
                          <a:srgbClr val="FF000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FF0000"/>
                          </a:solidFill>
                          <a:effectLst/>
                          <a:latin typeface="Arial"/>
                        </a:rPr>
                        <a:t>3</a:t>
                      </a:r>
                      <a:endParaRPr lang="tr-TR" sz="1200" b="0" i="0" u="none" strike="noStrike" dirty="0">
                        <a:solidFill>
                          <a:srgbClr val="FF000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tr-TR" sz="1200" b="0" i="0" u="none" strike="noStrike" dirty="0" smtClean="0">
                          <a:solidFill>
                            <a:srgbClr val="FF0000"/>
                          </a:solidFill>
                          <a:effectLst/>
                          <a:latin typeface="Arial" panose="020B0604020202020204" pitchFamily="34" charset="0"/>
                        </a:rPr>
                        <a:t>BİLETLEME(TICKETING</a:t>
                      </a:r>
                      <a:r>
                        <a:rPr lang="tr-TR" sz="1200" b="0" i="0" u="none" strike="noStrike" dirty="0">
                          <a:solidFill>
                            <a:srgbClr val="FF0000"/>
                          </a:solidFill>
                          <a:effectLst/>
                          <a:latin typeface="Arial" panose="020B060402020202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Z</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FF0000"/>
                          </a:solidFill>
                          <a:effectLst/>
                          <a:latin typeface="Arial"/>
                        </a:rPr>
                        <a:t>2</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FF0000"/>
                          </a:solidFill>
                          <a:effectLst/>
                          <a:latin typeface="Arial" panose="020B0604020202020204" pitchFamily="34" charset="0"/>
                        </a:rPr>
                        <a:t>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260398">
                <a:tc grid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600" b="0" i="0" u="none" strike="noStrike" kern="1200" cap="none" spc="0" normalizeH="0" baseline="0" noProof="0" dirty="0" smtClean="0">
                          <a:ln>
                            <a:noFill/>
                          </a:ln>
                          <a:solidFill>
                            <a:prstClr val="black"/>
                          </a:solidFill>
                          <a:effectLst/>
                          <a:uLnTx/>
                          <a:uFillTx/>
                          <a:latin typeface="Arial"/>
                          <a:ea typeface="+mn-ea"/>
                          <a:cs typeface="+mn-cs"/>
                        </a:rPr>
                        <a:t>Zorunlu Ders Toplam</a:t>
                      </a:r>
                      <a:r>
                        <a:rPr kumimoji="0" lang="tr-TR" sz="1600" b="0" i="0" u="none" strike="noStrike" kern="1200" cap="none" spc="0" normalizeH="0" baseline="0" noProof="0" dirty="0">
                          <a:ln>
                            <a:noFill/>
                          </a:ln>
                          <a:solidFill>
                            <a:schemeClr val="tx1"/>
                          </a:solidFill>
                          <a:effectLst/>
                          <a:uLnTx/>
                          <a:uFillTx/>
                          <a:latin typeface="Arial"/>
                          <a:ea typeface="+mn-ea"/>
                          <a:cs typeface="+mn-cs"/>
                        </a:rPr>
                        <a:t>ı</a:t>
                      </a:r>
                      <a:r>
                        <a:rPr lang="tr-TR" sz="1600" b="0" i="0" u="none" strike="noStrike" dirty="0">
                          <a:effectLst/>
                          <a:latin typeface="Arial"/>
                        </a:rPr>
                        <a:t> </a:t>
                      </a:r>
                      <a:r>
                        <a:rPr lang="tr-TR" sz="1600" b="0" i="0" u="none" strike="noStrike" dirty="0" smtClean="0">
                          <a:effectLst/>
                          <a:latin typeface="Arial"/>
                        </a:rPr>
                        <a:t>                                               </a:t>
                      </a:r>
                      <a:r>
                        <a:rPr lang="tr-TR" sz="1600" b="1" i="0" u="none" strike="noStrike" dirty="0" smtClean="0">
                          <a:effectLst/>
                          <a:latin typeface="Arial"/>
                        </a:rPr>
                        <a:t>7</a:t>
                      </a:r>
                      <a:endParaRPr lang="tr-TR" sz="1600" b="1" i="0" u="none" strike="noStrike" dirty="0">
                        <a:effectLst/>
                        <a:latin typeface="Arial"/>
                      </a:endParaRP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pPr algn="ctr" fontAlgn="ctr"/>
                      <a:endParaRPr lang="tr-TR" sz="1000" b="0" i="0" u="none" strike="noStrike" dirty="0">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400" b="0" i="0" u="none" strike="noStrike" dirty="0" smtClean="0">
                          <a:effectLst/>
                          <a:latin typeface="Arial"/>
                        </a:rPr>
                        <a:t>18</a:t>
                      </a:r>
                      <a:endParaRPr lang="tr-TR" sz="1400" b="0" i="0" u="none" strike="noStrike" dirty="0">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400" b="1" i="0" u="none" strike="noStrike" dirty="0">
                          <a:effectLst/>
                          <a:latin typeface="Arial"/>
                        </a:rPr>
                        <a:t>21</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212172">
                <a:tc>
                  <a:txBody>
                    <a:bodyPr/>
                    <a:lstStyle/>
                    <a:p>
                      <a:pPr algn="ctr" fontAlgn="ctr"/>
                      <a:r>
                        <a:rPr lang="tr-TR" sz="1200" b="0" i="0" u="none" strike="noStrike" dirty="0">
                          <a:solidFill>
                            <a:srgbClr val="0070C0"/>
                          </a:solidFill>
                          <a:effectLst/>
                          <a:latin typeface="Arial" panose="020B0604020202020204" pitchFamily="34" charset="0"/>
                        </a:rPr>
                        <a:t>YDB</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panose="020B0604020202020204" pitchFamily="34" charset="0"/>
                        </a:rPr>
                        <a:t>2913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a:rPr>
                        <a:t>2</a:t>
                      </a:r>
                      <a:endParaRPr lang="tr-TR" sz="1200" b="0"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a:rPr>
                        <a:t>3</a:t>
                      </a:r>
                      <a:endParaRPr lang="tr-TR" sz="1200" b="0"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200" b="0" i="0" u="none" strike="noStrike" dirty="0">
                          <a:solidFill>
                            <a:srgbClr val="0070C0"/>
                          </a:solidFill>
                          <a:effectLst/>
                          <a:latin typeface="Arial" panose="020B0604020202020204" pitchFamily="34" charset="0"/>
                        </a:rPr>
                        <a:t>MESLEKİ YABANCI DİL (ALMANCA) </a:t>
                      </a:r>
                      <a:r>
                        <a:rPr lang="it-IT" sz="1200" b="0" i="0" u="none" strike="noStrike" dirty="0" smtClean="0">
                          <a:solidFill>
                            <a:srgbClr val="0070C0"/>
                          </a:solidFill>
                          <a:effectLst/>
                          <a:latin typeface="Arial" panose="020B0604020202020204" pitchFamily="34" charset="0"/>
                        </a:rPr>
                        <a:t>I</a:t>
                      </a:r>
                      <a:endParaRPr lang="it-IT" sz="1200" b="0" i="0" u="none" strike="noStrike" dirty="0">
                        <a:solidFill>
                          <a:srgbClr val="0070C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S</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70C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250344">
                <a:tc>
                  <a:txBody>
                    <a:bodyPr/>
                    <a:lstStyle/>
                    <a:p>
                      <a:pPr algn="ctr" fontAlgn="ctr"/>
                      <a:r>
                        <a:rPr lang="tr-TR" sz="1200" b="0" i="0" u="none" strike="noStrike" dirty="0">
                          <a:solidFill>
                            <a:srgbClr val="0070C0"/>
                          </a:solidFill>
                          <a:effectLst/>
                          <a:latin typeface="Arial" panose="020B0604020202020204" pitchFamily="34" charset="0"/>
                        </a:rPr>
                        <a:t>TOİ</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panose="020B0604020202020204" pitchFamily="34" charset="0"/>
                        </a:rPr>
                        <a:t>2905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a:rPr>
                        <a:t>2</a:t>
                      </a:r>
                      <a:endParaRPr lang="tr-TR" sz="1200" b="0"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a:rPr>
                        <a:t>3</a:t>
                      </a:r>
                      <a:endParaRPr lang="tr-TR" sz="1200" b="0"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dirty="0">
                          <a:solidFill>
                            <a:srgbClr val="0070C0"/>
                          </a:solidFill>
                          <a:effectLst/>
                          <a:latin typeface="Arial" panose="020B0604020202020204" pitchFamily="34" charset="0"/>
                        </a:rPr>
                        <a:t>KONGRE SEMİNER ORGANİZASYONU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S</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a:rPr>
                        <a:t>3</a:t>
                      </a:r>
                      <a:endParaRPr lang="tr-TR" sz="1200" b="0"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a:solidFill>
                            <a:srgbClr val="0070C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62378768"/>
                  </a:ext>
                </a:extLst>
              </a:tr>
              <a:tr h="250344">
                <a:tc>
                  <a:txBody>
                    <a:bodyPr/>
                    <a:lstStyle/>
                    <a:p>
                      <a:pPr algn="ctr" fontAlgn="ctr"/>
                      <a:r>
                        <a:rPr lang="tr-TR" sz="1200" b="0" i="0" u="none" strike="noStrike" dirty="0" smtClean="0">
                          <a:solidFill>
                            <a:srgbClr val="0070C0"/>
                          </a:solidFill>
                          <a:effectLst/>
                          <a:latin typeface="Arial" panose="020B0604020202020204" pitchFamily="34" charset="0"/>
                        </a:rPr>
                        <a:t>İŞY</a:t>
                      </a:r>
                      <a:endParaRPr lang="tr-TR" sz="1200" b="0" i="0" u="none" strike="noStrike" dirty="0">
                        <a:solidFill>
                          <a:srgbClr val="0070C0"/>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panose="020B0604020202020204" pitchFamily="34" charset="0"/>
                        </a:rPr>
                        <a:t>2803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a:rPr>
                        <a:t>2</a:t>
                      </a:r>
                      <a:endParaRPr lang="tr-TR" sz="1200" b="0"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a:rPr>
                        <a:t>3</a:t>
                      </a:r>
                      <a:endParaRPr lang="tr-TR" sz="1200" b="0"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a:solidFill>
                            <a:srgbClr val="0070C0"/>
                          </a:solidFill>
                          <a:effectLst/>
                          <a:latin typeface="Arial" panose="020B0604020202020204" pitchFamily="34" charset="0"/>
                        </a:rPr>
                        <a:t>İNSAN KAYNAKLARI YÖNETİMİ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S</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a:rPr>
                        <a:t>2</a:t>
                      </a:r>
                      <a:endParaRPr lang="tr-TR" sz="1200" b="0"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70C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70640546"/>
                  </a:ext>
                </a:extLst>
              </a:tr>
              <a:tr h="215317">
                <a:tc>
                  <a:txBody>
                    <a:bodyPr/>
                    <a:lstStyle/>
                    <a:p>
                      <a:pPr algn="ctr" fontAlgn="ctr"/>
                      <a:r>
                        <a:rPr lang="tr-TR" sz="1200" b="0" i="0" u="none" strike="noStrike">
                          <a:solidFill>
                            <a:srgbClr val="0070C0"/>
                          </a:solidFill>
                          <a:effectLst/>
                          <a:latin typeface="Arial" panose="020B0604020202020204" pitchFamily="34" charset="0"/>
                        </a:rPr>
                        <a:t>PZR</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a:solidFill>
                            <a:srgbClr val="0070C0"/>
                          </a:solidFill>
                          <a:effectLst/>
                          <a:latin typeface="Arial" panose="020B0604020202020204" pitchFamily="34" charset="0"/>
                        </a:rPr>
                        <a:t>2815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a:rPr>
                        <a:t>2</a:t>
                      </a:r>
                      <a:endParaRPr lang="tr-TR" sz="1200" b="0"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a:rPr>
                        <a:t>3</a:t>
                      </a:r>
                      <a:endParaRPr lang="tr-TR" sz="1200" b="0"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dirty="0">
                          <a:solidFill>
                            <a:srgbClr val="0070C0"/>
                          </a:solidFill>
                          <a:effectLst/>
                          <a:latin typeface="Arial" panose="020B0604020202020204" pitchFamily="34" charset="0"/>
                        </a:rPr>
                        <a:t>SATIŞ YÖNETİMİ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S</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a:solidFill>
                            <a:srgbClr val="0070C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254717">
                <a:tc>
                  <a:txBody>
                    <a:bodyPr/>
                    <a:lstStyle/>
                    <a:p>
                      <a:pPr algn="ctr" fontAlgn="ctr"/>
                      <a:r>
                        <a:rPr lang="tr-TR" sz="1200" b="0" i="0" u="none" strike="noStrike" dirty="0" smtClean="0">
                          <a:solidFill>
                            <a:srgbClr val="0070C0"/>
                          </a:solidFill>
                          <a:effectLst/>
                          <a:latin typeface="Arial" panose="020B0604020202020204" pitchFamily="34" charset="0"/>
                        </a:rPr>
                        <a:t>TOİ</a:t>
                      </a:r>
                      <a:endParaRPr lang="tr-TR" sz="1200" b="0" i="0" u="none" strike="noStrike" dirty="0">
                        <a:solidFill>
                          <a:srgbClr val="0070C0"/>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panose="020B0604020202020204" pitchFamily="34" charset="0"/>
                        </a:rPr>
                        <a:t>2909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a:rPr>
                        <a:t>2</a:t>
                      </a:r>
                      <a:endParaRPr lang="tr-TR" sz="1200" b="0"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a:rPr>
                        <a:t>3</a:t>
                      </a:r>
                      <a:endParaRPr lang="tr-TR" sz="1200" b="0"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dirty="0">
                          <a:solidFill>
                            <a:srgbClr val="0070C0"/>
                          </a:solidFill>
                          <a:effectLst/>
                          <a:latin typeface="Arial" panose="020B0604020202020204" pitchFamily="34" charset="0"/>
                        </a:rPr>
                        <a:t>SERVİS TEKNİKLERİ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S</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70C0"/>
                          </a:solidFill>
                          <a:effectLst/>
                          <a:latin typeface="Arial"/>
                        </a:rPr>
                        <a:t>3</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smtClean="0">
                          <a:solidFill>
                            <a:srgbClr val="0070C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279083">
                <a:tc>
                  <a:txBody>
                    <a:bodyPr/>
                    <a:lstStyle/>
                    <a:p>
                      <a:pPr algn="ctr" fontAlgn="ctr"/>
                      <a:r>
                        <a:rPr lang="tr-TR" sz="1200" b="0" i="0" u="none" strike="noStrike" dirty="0" smtClean="0">
                          <a:solidFill>
                            <a:srgbClr val="0070C0"/>
                          </a:solidFill>
                          <a:effectLst/>
                          <a:latin typeface="Arial" panose="020B0604020202020204" pitchFamily="34" charset="0"/>
                        </a:rPr>
                        <a:t>BRY</a:t>
                      </a:r>
                      <a:endParaRPr lang="tr-TR" sz="1200" b="0" i="0" u="none" strike="noStrike" dirty="0">
                        <a:solidFill>
                          <a:srgbClr val="0070C0"/>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panose="020B0604020202020204" pitchFamily="34" charset="0"/>
                        </a:rPr>
                        <a:t>2801</a:t>
                      </a:r>
                      <a:endParaRPr lang="tr-TR" sz="1200" b="0" i="0" u="none" strike="noStrike" dirty="0">
                        <a:solidFill>
                          <a:srgbClr val="0070C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a:rPr>
                        <a:t>2</a:t>
                      </a:r>
                      <a:endParaRPr lang="tr-TR" sz="1200" b="0"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a:rPr>
                        <a:t>3</a:t>
                      </a:r>
                      <a:endParaRPr lang="tr-TR" sz="1200" b="0"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200" b="0" i="0" u="none" strike="noStrike" dirty="0" smtClean="0">
                          <a:solidFill>
                            <a:srgbClr val="0070C0"/>
                          </a:solidFill>
                          <a:effectLst/>
                          <a:latin typeface="Arial" panose="020B0604020202020204" pitchFamily="34" charset="0"/>
                        </a:rPr>
                        <a:t>DOSYALAMA VE ARŞİVLEME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a:rPr>
                        <a:t>S</a:t>
                      </a:r>
                      <a:endParaRPr lang="tr-TR" sz="1200" b="0"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70C0"/>
                          </a:solidFill>
                          <a:effectLst/>
                          <a:latin typeface="Arial"/>
                        </a:rPr>
                        <a:t>2</a:t>
                      </a:r>
                      <a:endParaRPr lang="tr-TR" sz="1200" b="0"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smtClean="0">
                          <a:solidFill>
                            <a:srgbClr val="0070C0"/>
                          </a:solidFill>
                          <a:effectLst/>
                          <a:latin typeface="Arial" panose="020B0604020202020204" pitchFamily="34" charset="0"/>
                        </a:rPr>
                        <a:t>3</a:t>
                      </a:r>
                      <a:endParaRPr lang="tr-TR" sz="1200" b="1" i="0" u="none" strike="noStrike" dirty="0">
                        <a:solidFill>
                          <a:srgbClr val="0070C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35000747"/>
                  </a:ext>
                </a:extLst>
              </a:tr>
              <a:tr h="296982">
                <a:tc grid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600" b="1" i="0" u="none" strike="noStrike" kern="1200" cap="none" spc="0" normalizeH="0" baseline="0" noProof="0" dirty="0" smtClean="0">
                          <a:ln>
                            <a:noFill/>
                          </a:ln>
                          <a:solidFill>
                            <a:srgbClr val="0070C0"/>
                          </a:solidFill>
                          <a:effectLst/>
                          <a:uLnTx/>
                          <a:uFillTx/>
                          <a:latin typeface="Arial"/>
                          <a:ea typeface="+mn-ea"/>
                          <a:cs typeface="+mn-cs"/>
                        </a:rPr>
                        <a:t>Seçmeli Ders </a:t>
                      </a:r>
                      <a:r>
                        <a:rPr kumimoji="0" lang="tr-TR" sz="1600" b="1" i="0" u="none" strike="noStrike" kern="1200" cap="none" spc="0" normalizeH="0" baseline="0" noProof="0" dirty="0" smtClean="0">
                          <a:ln>
                            <a:noFill/>
                          </a:ln>
                          <a:solidFill>
                            <a:srgbClr val="0070C0"/>
                          </a:solidFill>
                          <a:effectLst/>
                          <a:uLnTx/>
                          <a:uFillTx/>
                          <a:latin typeface="Arial"/>
                          <a:ea typeface="+mn-ea"/>
                          <a:cs typeface="+mn-cs"/>
                        </a:rPr>
                        <a:t>Toplamı                                             3</a:t>
                      </a:r>
                      <a:endParaRPr kumimoji="0" lang="tr-TR" sz="1600" b="1" i="0" u="none" strike="noStrike" kern="1200" cap="none" spc="0" normalizeH="0" baseline="0" noProof="0" dirty="0" smtClean="0">
                        <a:ln>
                          <a:noFill/>
                        </a:ln>
                        <a:solidFill>
                          <a:srgbClr val="0070C0"/>
                        </a:solidFill>
                        <a:effectLst/>
                        <a:uLnTx/>
                        <a:uFillTx/>
                        <a:latin typeface="Arial"/>
                        <a:ea typeface="+mn-ea"/>
                        <a:cs typeface="+mn-cs"/>
                      </a:endParaRP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pPr algn="ctr" fontAlgn="ctr"/>
                      <a:endParaRPr lang="tr-TR" sz="1000" b="0" i="0" u="none" strike="noStrike" dirty="0">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400" b="0" i="0" u="none" strike="noStrike" dirty="0" smtClean="0">
                          <a:solidFill>
                            <a:srgbClr val="0070C0"/>
                          </a:solidFill>
                          <a:effectLst/>
                          <a:latin typeface="Arial"/>
                        </a:rPr>
                        <a:t>8-9</a:t>
                      </a:r>
                      <a:endParaRPr lang="tr-TR" sz="1400" b="0"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400" b="1" i="0" u="none" strike="noStrike" dirty="0" smtClean="0">
                          <a:solidFill>
                            <a:srgbClr val="0070C0"/>
                          </a:solidFill>
                          <a:effectLst/>
                          <a:latin typeface="Arial"/>
                        </a:rPr>
                        <a:t>9</a:t>
                      </a:r>
                      <a:endParaRPr lang="tr-TR" sz="1400" b="1" i="0" u="none" strike="noStrike" dirty="0">
                        <a:solidFill>
                          <a:srgbClr val="0070C0"/>
                        </a:solidFill>
                        <a:effectLst/>
                        <a:latin typeface="Arial"/>
                      </a:endParaRP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513565">
                <a:tc grid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tr-TR" sz="1600" b="0" i="0" u="none" strike="noStrike" kern="1200" cap="none" spc="0" normalizeH="0" baseline="0" noProof="0" dirty="0" smtClean="0">
                          <a:ln>
                            <a:noFill/>
                          </a:ln>
                          <a:solidFill>
                            <a:prstClr val="black"/>
                          </a:solidFill>
                          <a:effectLst/>
                          <a:uLnTx/>
                          <a:uFillTx/>
                          <a:latin typeface="Arial"/>
                          <a:ea typeface="+mn-ea"/>
                          <a:cs typeface="+mn-cs"/>
                        </a:rPr>
                        <a:t>GENEL </a:t>
                      </a:r>
                      <a:r>
                        <a:rPr kumimoji="0" lang="tr-TR" sz="1600" b="0" i="0" u="none" strike="noStrike" kern="1200" cap="none" spc="0" normalizeH="0" baseline="0" noProof="0" dirty="0" smtClean="0">
                          <a:ln>
                            <a:noFill/>
                          </a:ln>
                          <a:solidFill>
                            <a:prstClr val="black"/>
                          </a:solidFill>
                          <a:effectLst/>
                          <a:uLnTx/>
                          <a:uFillTx/>
                          <a:latin typeface="Arial"/>
                          <a:ea typeface="+mn-ea"/>
                          <a:cs typeface="+mn-cs"/>
                        </a:rPr>
                        <a:t>TOPLAM                                                      </a:t>
                      </a:r>
                      <a:r>
                        <a:rPr kumimoji="0" lang="tr-TR" sz="1600" b="1" i="0" u="none" strike="noStrike" kern="1200" cap="none" spc="0" normalizeH="0" baseline="0" noProof="0" dirty="0" smtClean="0">
                          <a:ln>
                            <a:noFill/>
                          </a:ln>
                          <a:solidFill>
                            <a:prstClr val="black"/>
                          </a:solidFill>
                          <a:effectLst/>
                          <a:uLnTx/>
                          <a:uFillTx/>
                          <a:latin typeface="Arial"/>
                          <a:ea typeface="+mn-ea"/>
                          <a:cs typeface="+mn-cs"/>
                        </a:rPr>
                        <a:t>10</a:t>
                      </a:r>
                      <a:endParaRPr kumimoji="0" lang="tr-TR" sz="1600" b="1" i="0" u="none" strike="noStrike" kern="1200" cap="none" spc="0" normalizeH="0" baseline="0" noProof="0" dirty="0" smtClean="0">
                        <a:ln>
                          <a:noFill/>
                        </a:ln>
                        <a:solidFill>
                          <a:prstClr val="black"/>
                        </a:solidFill>
                        <a:effectLst/>
                        <a:uLnTx/>
                        <a:uFillTx/>
                        <a:latin typeface="Arial"/>
                        <a:ea typeface="+mn-ea"/>
                        <a:cs typeface="+mn-cs"/>
                      </a:endParaRP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pPr algn="ctr" fontAlgn="ctr"/>
                      <a:endParaRPr lang="tr-TR" sz="1000" b="0" i="0" u="none" strike="noStrike" dirty="0">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400" b="0" i="0" u="none" strike="noStrike" dirty="0" smtClean="0">
                          <a:effectLst/>
                          <a:latin typeface="Arial"/>
                        </a:rPr>
                        <a:t>26-27</a:t>
                      </a:r>
                      <a:endParaRPr lang="tr-TR" sz="1400" b="0" i="0" u="none" strike="noStrike" dirty="0">
                        <a:effectLst/>
                        <a:latin typeface="Arial"/>
                      </a:endParaRP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600" b="1" i="0" u="none" strike="noStrike" dirty="0" smtClean="0">
                          <a:effectLst/>
                          <a:latin typeface="Arial"/>
                        </a:rPr>
                        <a:t>30</a:t>
                      </a:r>
                      <a:endParaRPr lang="tr-TR" sz="1600" b="1" i="0" u="none" strike="noStrike" dirty="0">
                        <a:effectLst/>
                        <a:latin typeface="Arial"/>
                      </a:endParaRP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5"/>
                  </a:ext>
                </a:extLst>
              </a:tr>
            </a:tbl>
          </a:graphicData>
        </a:graphic>
      </p:graphicFrame>
      <p:sp>
        <p:nvSpPr>
          <p:cNvPr id="3" name="Metin kutusu 2"/>
          <p:cNvSpPr txBox="1"/>
          <p:nvPr/>
        </p:nvSpPr>
        <p:spPr>
          <a:xfrm>
            <a:off x="575965" y="5733256"/>
            <a:ext cx="11616035" cy="369332"/>
          </a:xfrm>
          <a:prstGeom prst="rect">
            <a:avLst/>
          </a:prstGeom>
          <a:noFill/>
        </p:spPr>
        <p:txBody>
          <a:bodyPr wrap="square" rtlCol="0">
            <a:spAutoFit/>
          </a:bodyPr>
          <a:lstStyle/>
          <a:p>
            <a:r>
              <a:rPr lang="tr-TR" dirty="0" smtClean="0">
                <a:solidFill>
                  <a:srgbClr val="FF0000"/>
                </a:solidFill>
              </a:rPr>
              <a:t>Not</a:t>
            </a:r>
            <a:r>
              <a:rPr lang="tr-TR" dirty="0" smtClean="0">
                <a:solidFill>
                  <a:srgbClr val="FF0000"/>
                </a:solidFill>
              </a:rPr>
              <a:t>:</a:t>
            </a:r>
            <a:endParaRPr lang="tr-TR" dirty="0"/>
          </a:p>
        </p:txBody>
      </p:sp>
      <p:sp>
        <p:nvSpPr>
          <p:cNvPr id="6" name="Dikdörtgen 5"/>
          <p:cNvSpPr/>
          <p:nvPr/>
        </p:nvSpPr>
        <p:spPr>
          <a:xfrm>
            <a:off x="2927648" y="404664"/>
            <a:ext cx="6984776" cy="369332"/>
          </a:xfrm>
          <a:prstGeom prst="rect">
            <a:avLst/>
          </a:prstGeom>
        </p:spPr>
        <p:txBody>
          <a:bodyPr wrap="square">
            <a:spAutoFit/>
          </a:bodyPr>
          <a:lstStyle/>
          <a:p>
            <a:r>
              <a:rPr lang="tr-TR" b="1" dirty="0"/>
              <a:t>2. SINIF GÜZ YARIYILI   </a:t>
            </a:r>
            <a:r>
              <a:rPr lang="tr-TR" dirty="0"/>
              <a:t>(</a:t>
            </a:r>
            <a:r>
              <a:rPr lang="tr-TR" b="1" dirty="0">
                <a:solidFill>
                  <a:srgbClr val="FF0000"/>
                </a:solidFill>
              </a:rPr>
              <a:t>7 Zorunlu</a:t>
            </a:r>
            <a:r>
              <a:rPr lang="tr-TR" b="1" dirty="0"/>
              <a:t>, </a:t>
            </a:r>
            <a:r>
              <a:rPr lang="tr-TR" b="1" dirty="0">
                <a:solidFill>
                  <a:srgbClr val="00B0F0"/>
                </a:solidFill>
              </a:rPr>
              <a:t>3 </a:t>
            </a:r>
            <a:r>
              <a:rPr lang="tr-TR" b="1" dirty="0" smtClean="0">
                <a:solidFill>
                  <a:srgbClr val="00B0F0"/>
                </a:solidFill>
              </a:rPr>
              <a:t>Seçmeli</a:t>
            </a:r>
            <a:r>
              <a:rPr lang="tr-TR" dirty="0" smtClean="0"/>
              <a:t>) </a:t>
            </a:r>
            <a:r>
              <a:rPr lang="tr-TR" b="1" dirty="0" smtClean="0"/>
              <a:t>Toplam 10 Ders</a:t>
            </a:r>
            <a:endParaRPr lang="tr-TR" b="1" dirty="0"/>
          </a:p>
        </p:txBody>
      </p:sp>
    </p:spTree>
    <p:extLst>
      <p:ext uri="{BB962C8B-B14F-4D97-AF65-F5344CB8AC3E}">
        <p14:creationId xmlns:p14="http://schemas.microsoft.com/office/powerpoint/2010/main" val="3885328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bun">
  <a:themeElements>
    <a:clrScheme name="Sabu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bu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bu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xmlns="" name="Savon" id="{1306E473-ED32-493B-A2D0-240A757EDD34}" vid="{C20BADFE-D095-436F-9677-9264042809F0}"/>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Sabun</Template>
  <TotalTime>314</TotalTime>
  <Words>597</Words>
  <Application>Microsoft Office PowerPoint</Application>
  <PresentationFormat>Özel</PresentationFormat>
  <Paragraphs>255</Paragraphs>
  <Slides>6</Slides>
  <Notes>3</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Sabun</vt:lpstr>
      <vt:lpstr>Turizm ve Seyahat Hizmetleri Programı Güz Yarıyılı  Ders Kayıt Hakkında… </vt:lpstr>
      <vt:lpstr>Muğla Sıtkı Koçman Üniversitesi Ön Lisans ve Lisans Eğitim-Öğretim Yönetmeliği Kayıt Yenileme ve Ders Kayıtları </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Bahar Yarıyılı Ders Kayıt</dc:title>
  <dc:creator>user</dc:creator>
  <cp:lastModifiedBy>Farabi</cp:lastModifiedBy>
  <cp:revision>70</cp:revision>
  <dcterms:created xsi:type="dcterms:W3CDTF">2019-01-21T12:57:51Z</dcterms:created>
  <dcterms:modified xsi:type="dcterms:W3CDTF">2024-09-10T09:40:29Z</dcterms:modified>
</cp:coreProperties>
</file>