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4706-3206-4F5B-87D8-46EFD0681196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8772-DDF6-4242-98D0-9060DB2706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28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772-DDF6-4242-98D0-9060DB2706D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33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Bahar Yarıyılı Ders Kayıt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Hakkında…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201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Değerli öğrenciler, </a:t>
            </a:r>
            <a:r>
              <a:rPr lang="tr-TR" dirty="0" smtClean="0"/>
              <a:t>2020-2021 </a:t>
            </a:r>
            <a:r>
              <a:rPr lang="tr-TR" dirty="0" smtClean="0"/>
              <a:t>Öğretim Yılı Bahar Yarıyılı ders kayıtları </a:t>
            </a:r>
            <a:r>
              <a:rPr lang="tr-TR" b="1" dirty="0" smtClean="0"/>
              <a:t>15</a:t>
            </a:r>
            <a:r>
              <a:rPr lang="tr-TR" b="1" dirty="0" smtClean="0"/>
              <a:t> </a:t>
            </a:r>
            <a:r>
              <a:rPr lang="tr-TR" b="1" dirty="0" smtClean="0"/>
              <a:t>– </a:t>
            </a:r>
            <a:r>
              <a:rPr lang="tr-TR" b="1" dirty="0" smtClean="0"/>
              <a:t>19</a:t>
            </a:r>
            <a:r>
              <a:rPr lang="tr-TR" b="1" dirty="0" smtClean="0"/>
              <a:t> Şubat 2021</a:t>
            </a:r>
            <a:r>
              <a:rPr lang="tr-TR" dirty="0" smtClean="0"/>
              <a:t> </a:t>
            </a:r>
            <a:r>
              <a:rPr lang="tr-TR" dirty="0" smtClean="0"/>
              <a:t>tarihleri arasında yapılacaktır.</a:t>
            </a:r>
          </a:p>
          <a:p>
            <a:r>
              <a:rPr lang="tr-TR" dirty="0" smtClean="0"/>
              <a:t>İkinci öğretim, ikinci üniversite ve artık yıl (üçüncü ve üzeri yıl) okuyan öğrenciler harçlarını yatırmadan ders kesinleştirme ve danışman onay işlemi yapılamamaktadır.</a:t>
            </a:r>
          </a:p>
          <a:p>
            <a:r>
              <a:rPr lang="tr-TR" dirty="0" smtClean="0"/>
              <a:t>İkinci sınıf ve üzeri olan öğrenciler varsa öncelikle altta kalan derslerini atamak zorundadırlar.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494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Her dönem için alınması gereken kredi miktarı maksimum 30 AKTS olup, altta dersi kalan ve genel not ortalaması 2:00 ve üzeri olan 2. sınıf öğrencilerine + 6 kredi hakkı daha tanınmıştır.</a:t>
            </a:r>
          </a:p>
          <a:p>
            <a:r>
              <a:rPr lang="tr-TR" dirty="0" smtClean="0"/>
              <a:t>Yukarıdaki açıklamaları dikkate alarak, </a:t>
            </a:r>
            <a:r>
              <a:rPr lang="tr-TR" dirty="0"/>
              <a:t>aşağıda tablolar şeklinde </a:t>
            </a:r>
            <a:r>
              <a:rPr lang="tr-TR" dirty="0" smtClean="0"/>
              <a:t>verilmiş olan 1. ve 2. sınıflar için Bahar Yarıyılına ait  dersleri  </a:t>
            </a:r>
            <a:r>
              <a:rPr lang="tr-TR" u="sng" dirty="0">
                <a:solidFill>
                  <a:srgbClr val="FF0000"/>
                </a:solidFill>
              </a:rPr>
              <a:t>t</a:t>
            </a:r>
            <a:r>
              <a:rPr lang="tr-TR" u="sng" dirty="0" smtClean="0">
                <a:solidFill>
                  <a:srgbClr val="FF0000"/>
                </a:solidFill>
              </a:rPr>
              <a:t>ablonun başında verilen ders sayılarını </a:t>
            </a:r>
            <a:r>
              <a:rPr lang="tr-TR" dirty="0" smtClean="0"/>
              <a:t>da  dikkate alarak kayıtlarınızı oluşturunuz…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89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341990"/>
              </p:ext>
            </p:extLst>
          </p:nvPr>
        </p:nvGraphicFramePr>
        <p:xfrm>
          <a:off x="395536" y="980728"/>
          <a:ext cx="8280920" cy="3953996"/>
        </p:xfrm>
        <a:graphic>
          <a:graphicData uri="http://schemas.openxmlformats.org/drawingml/2006/table">
            <a:tbl>
              <a:tblPr/>
              <a:tblGrid>
                <a:gridCol w="7083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4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43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98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265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3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76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965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600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D. KODU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YARIYILI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DERSİN ADI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TÜRÜ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DERS SAATİ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effectLst/>
                          <a:latin typeface="Arial"/>
                        </a:rPr>
                        <a:t>AKTS</a:t>
                      </a:r>
                      <a:endParaRPr lang="tr-T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YDB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İNGİLİZCE  II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7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MUH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ACENTE MUHASEBESİ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REZERVASYON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KARŞILAYICI (INCOMING) ACENTE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4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MESLEK STAJI (40 İŞGÜNÜ)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29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Zorunlu Ders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ISG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1902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İŞ SAĞLIĞI VE GÜVENLİĞİ</a:t>
                      </a:r>
                      <a:endParaRPr lang="tr-TR" sz="1200" b="0" i="0" u="none" strike="noStrike" dirty="0">
                        <a:solidFill>
                          <a:srgbClr val="FFC000"/>
                        </a:solidFill>
                        <a:effectLst/>
                        <a:latin typeface="Arial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rgbClr val="FFC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FFC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C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BİP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1802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BİLGİ VE İLETİŞİM TEKNOLOJİSİ II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TOİ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1806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OTEL İŞLETMECİLİĞİ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TSH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1508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SÜRDÜRÜLEBİLİR TURİZM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YDB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1912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ALMANCA  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II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Seçmeli Ders Toplamı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6-8</a:t>
                      </a:r>
                      <a:endParaRPr lang="tr-TR" sz="1200" b="0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</a:rPr>
                        <a:t>9</a:t>
                      </a:r>
                      <a:endParaRPr lang="tr-TR" sz="16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17-19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effectLst/>
                          <a:latin typeface="Arial"/>
                        </a:rPr>
                        <a:t>30</a:t>
                      </a:r>
                      <a:endParaRPr lang="tr-TR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66147" y="11663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tr-TR" sz="2400" b="1" dirty="0" smtClean="0">
                <a:solidFill>
                  <a:prstClr val="black"/>
                </a:solidFill>
              </a:rPr>
              <a:t>SINIF </a:t>
            </a:r>
            <a:r>
              <a:rPr lang="tr-TR" sz="2400" b="1" dirty="0" smtClean="0">
                <a:solidFill>
                  <a:prstClr val="black"/>
                </a:solidFill>
              </a:rPr>
              <a:t>BAHAR YARIYILI </a:t>
            </a:r>
            <a:r>
              <a:rPr lang="tr-TR" sz="2400" b="1" dirty="0" smtClean="0">
                <a:solidFill>
                  <a:prstClr val="black"/>
                </a:solidFill>
              </a:rPr>
              <a:t>               </a:t>
            </a:r>
            <a:r>
              <a:rPr lang="tr-TR" sz="2400" b="1" dirty="0" smtClean="0"/>
              <a:t>(</a:t>
            </a:r>
            <a:r>
              <a:rPr lang="tr-TR" sz="2400" b="1" dirty="0">
                <a:solidFill>
                  <a:srgbClr val="FF0000"/>
                </a:solidFill>
              </a:rPr>
              <a:t>5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</a:rPr>
              <a:t>Zorunlu</a:t>
            </a:r>
            <a:r>
              <a:rPr lang="tr-TR" sz="2400" b="1" dirty="0" smtClean="0"/>
              <a:t>,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rgbClr val="FFC000"/>
                </a:solidFill>
              </a:rPr>
              <a:t>1 Zorunlu Seçmeli</a:t>
            </a:r>
          </a:p>
          <a:p>
            <a:pPr algn="r"/>
            <a:r>
              <a:rPr lang="tr-TR" sz="2400" b="1" dirty="0" smtClean="0">
                <a:solidFill>
                  <a:schemeClr val="accent1"/>
                </a:solidFill>
              </a:rPr>
              <a:t>2 </a:t>
            </a:r>
            <a:r>
              <a:rPr lang="tr-TR" sz="2400" b="1" dirty="0" smtClean="0">
                <a:solidFill>
                  <a:schemeClr val="accent1"/>
                </a:solidFill>
              </a:rPr>
              <a:t>Seçmeli</a:t>
            </a:r>
            <a:r>
              <a:rPr lang="tr-TR" sz="2400" b="1" dirty="0" smtClean="0"/>
              <a:t>)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4961406"/>
            <a:ext cx="839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Açıklamalar: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1- </a:t>
            </a:r>
            <a:r>
              <a:rPr lang="tr-TR" dirty="0" smtClean="0">
                <a:solidFill>
                  <a:srgbClr val="FFC000"/>
                </a:solidFill>
              </a:rPr>
              <a:t>İş Sağlığı ve Güvenliği </a:t>
            </a:r>
            <a:r>
              <a:rPr lang="tr-TR" dirty="0" smtClean="0"/>
              <a:t>dersi seçmeli ders olmasına rağmen, staj öncesinde alınması </a:t>
            </a:r>
          </a:p>
          <a:p>
            <a:r>
              <a:rPr lang="tr-TR" dirty="0" smtClean="0"/>
              <a:t>zorunlu ders olduğundan tüm öğrencilerin bu dersi almaları gerekmektedir.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2-</a:t>
            </a:r>
            <a:r>
              <a:rPr lang="tr-TR" dirty="0" smtClean="0"/>
              <a:t> Güz yarıyılında seçmeli Almanca I dersini alan </a:t>
            </a:r>
            <a:r>
              <a:rPr lang="tr-TR" dirty="0" smtClean="0"/>
              <a:t>öğrenciler </a:t>
            </a:r>
            <a:r>
              <a:rPr lang="tr-TR" dirty="0" smtClean="0"/>
              <a:t>isterlerse 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Almanca 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 </a:t>
            </a:r>
            <a:r>
              <a:rPr lang="tr-TR" dirty="0" smtClean="0"/>
              <a:t>dersini de </a:t>
            </a:r>
            <a:r>
              <a:rPr lang="tr-TR" dirty="0" smtClean="0"/>
              <a:t>alabilirler. Güz yarıyılında bu dersi alamayan öğrenciler ise Almanca II dersini seçemezler.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72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169905"/>
              </p:ext>
            </p:extLst>
          </p:nvPr>
        </p:nvGraphicFramePr>
        <p:xfrm>
          <a:off x="467544" y="764704"/>
          <a:ext cx="8280920" cy="4247133"/>
        </p:xfrm>
        <a:graphic>
          <a:graphicData uri="http://schemas.openxmlformats.org/drawingml/2006/table">
            <a:tbl>
              <a:tblPr/>
              <a:tblGrid>
                <a:gridCol w="572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2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2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20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9998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94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83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6464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0127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KODU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SINIF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YARIYILI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TÜRÜ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DERS </a:t>
                      </a:r>
                    </a:p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SAATİ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effectLst/>
                          <a:latin typeface="Arial"/>
                        </a:rPr>
                        <a:t>AKTS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YDB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MESLEKİ YABANCI DİL II (İNGİLİZCE)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BİLETLEME OTOMASYON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TOİ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TURİZM MEVZUATI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TUR PROGRAMLARI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REHBERLİK HİZMETLERİ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85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Zorunlu Ders Toplam  </a:t>
                      </a:r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TOİ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2912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TURİZM EKONOMİSİ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C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C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YDB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2912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MESLEKİ YABANCI DİL II (ALMANCA)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TSH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2514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SEMİNER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9624885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TAP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1902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ETKİNLİK TASARLAMA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ORD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0040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GÖNÜLLÜLÜK </a:t>
                      </a:r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ÇALIŞMALARI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ORD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0080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KARİYER PLANLAMA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2506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TURİZM SOSYOLOJİSİ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TSH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2504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İŞ ORGANİZASYONU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Seçmeli Ders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10-12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13-15</a:t>
                      </a:r>
                      <a:endParaRPr lang="tr-TR" sz="16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702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effectLst/>
                          <a:latin typeface="Arial"/>
                        </a:rPr>
                        <a:t>30-32</a:t>
                      </a:r>
                      <a:endParaRPr lang="tr-TR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27794"/>
          </a:xfrm>
        </p:spPr>
        <p:txBody>
          <a:bodyPr>
            <a:normAutofit fontScale="90000"/>
          </a:bodyPr>
          <a:lstStyle/>
          <a:p>
            <a:pPr algn="l"/>
            <a:r>
              <a:rPr lang="tr-TR" sz="2400" b="1" dirty="0" smtClean="0"/>
              <a:t>2. SINIF BAHAR YARIYILI (</a:t>
            </a:r>
            <a:r>
              <a:rPr lang="tr-TR" sz="2400" b="1" dirty="0" smtClean="0">
                <a:solidFill>
                  <a:srgbClr val="FF0000"/>
                </a:solidFill>
              </a:rPr>
              <a:t>5 </a:t>
            </a:r>
            <a:r>
              <a:rPr lang="tr-TR" sz="2400" b="1" dirty="0" smtClean="0">
                <a:solidFill>
                  <a:srgbClr val="FF0000"/>
                </a:solidFill>
              </a:rPr>
              <a:t>Zorunlu</a:t>
            </a:r>
            <a:r>
              <a:rPr lang="tr-TR" sz="2400" b="1" dirty="0" smtClean="0"/>
              <a:t>,</a:t>
            </a:r>
            <a:r>
              <a:rPr lang="tr-TR" sz="2400" b="1" dirty="0" smtClean="0">
                <a:solidFill>
                  <a:srgbClr val="FF0000"/>
                </a:solidFill>
              </a:rPr>
              <a:t>  </a:t>
            </a:r>
            <a:r>
              <a:rPr lang="tr-TR" sz="2400" b="1" dirty="0">
                <a:solidFill>
                  <a:srgbClr val="FFC000"/>
                </a:solidFill>
              </a:rPr>
              <a:t>1</a:t>
            </a:r>
            <a:r>
              <a:rPr lang="tr-TR" sz="2400" b="1" dirty="0" smtClean="0">
                <a:solidFill>
                  <a:srgbClr val="FFC000"/>
                </a:solidFill>
              </a:rPr>
              <a:t> Zorunlu Seçmeli</a:t>
            </a:r>
            <a:r>
              <a:rPr lang="tr-TR" sz="2400" b="1" dirty="0"/>
              <a:t>,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chemeClr val="accent1"/>
                </a:solidFill>
              </a:rPr>
              <a:t>3-4  Seçmeli</a:t>
            </a:r>
            <a:r>
              <a:rPr lang="tr-TR" sz="2200" b="1" dirty="0" smtClean="0"/>
              <a:t>)</a:t>
            </a:r>
            <a:endParaRPr lang="tr-TR" sz="22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330869" y="5085184"/>
            <a:ext cx="84969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rgbClr val="FF0000"/>
                </a:solidFill>
              </a:rPr>
              <a:t>Açıklamalar: </a:t>
            </a:r>
          </a:p>
          <a:p>
            <a:r>
              <a:rPr lang="tr-TR" sz="1600" dirty="0" smtClean="0">
                <a:solidFill>
                  <a:srgbClr val="FF0000"/>
                </a:solidFill>
              </a:rPr>
              <a:t>1- </a:t>
            </a:r>
            <a:r>
              <a:rPr lang="tr-TR" sz="1600" dirty="0" smtClean="0"/>
              <a:t>Güz </a:t>
            </a:r>
            <a:r>
              <a:rPr lang="tr-TR" sz="1600" dirty="0"/>
              <a:t>yarıyılında seçmeli </a:t>
            </a:r>
            <a:r>
              <a:rPr lang="tr-TR" sz="1600" dirty="0" err="1" smtClean="0"/>
              <a:t>Mes</a:t>
            </a:r>
            <a:r>
              <a:rPr lang="tr-TR" sz="1600" dirty="0" smtClean="0"/>
              <a:t>. Alm. </a:t>
            </a:r>
            <a:r>
              <a:rPr lang="tr-TR" sz="1600" dirty="0"/>
              <a:t>I dersini alan öğrenciler isterlerse </a:t>
            </a:r>
            <a:r>
              <a:rPr lang="tr-TR" sz="1600" dirty="0" err="1" smtClean="0">
                <a:solidFill>
                  <a:schemeClr val="accent1"/>
                </a:solidFill>
              </a:rPr>
              <a:t>Mes</a:t>
            </a:r>
            <a:r>
              <a:rPr lang="tr-TR" sz="1600" dirty="0" smtClean="0">
                <a:solidFill>
                  <a:schemeClr val="accent1"/>
                </a:solidFill>
              </a:rPr>
              <a:t>. </a:t>
            </a:r>
            <a:r>
              <a:rPr lang="tr-T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Alm. </a:t>
            </a:r>
            <a:r>
              <a:rPr lang="tr-T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II </a:t>
            </a:r>
            <a:r>
              <a:rPr lang="tr-TR" sz="1600" dirty="0"/>
              <a:t>dersini de alabilirler. Güz yarıyılında bu dersi alamayan öğrenciler ise </a:t>
            </a:r>
            <a:r>
              <a:rPr lang="tr-TR" sz="1600" dirty="0" err="1">
                <a:solidFill>
                  <a:schemeClr val="accent1"/>
                </a:solidFill>
              </a:rPr>
              <a:t>Mes</a:t>
            </a:r>
            <a:r>
              <a:rPr lang="tr-TR" sz="1600" dirty="0">
                <a:solidFill>
                  <a:schemeClr val="accent1"/>
                </a:solidFill>
              </a:rPr>
              <a:t>. </a:t>
            </a:r>
            <a:r>
              <a:rPr lang="tr-T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Alm. II </a:t>
            </a:r>
            <a:r>
              <a:rPr lang="tr-TR" sz="1600" dirty="0" smtClean="0"/>
              <a:t>dersini seçemezler.</a:t>
            </a:r>
          </a:p>
          <a:p>
            <a:r>
              <a:rPr lang="tr-TR" sz="1600" dirty="0" smtClean="0">
                <a:solidFill>
                  <a:srgbClr val="FF0000"/>
                </a:solidFill>
              </a:rPr>
              <a:t>2- </a:t>
            </a:r>
            <a:r>
              <a:rPr lang="tr-TR" sz="1600" dirty="0" smtClean="0">
                <a:solidFill>
                  <a:schemeClr val="accent1"/>
                </a:solidFill>
              </a:rPr>
              <a:t>Gönüllülük Çalışmaları </a:t>
            </a:r>
            <a:r>
              <a:rPr lang="tr-TR" sz="1600" dirty="0" smtClean="0"/>
              <a:t>dersini güz yarıyılında alan öğrenciler bahar döneminde bu dersi alamazlar.</a:t>
            </a:r>
          </a:p>
          <a:p>
            <a:r>
              <a:rPr lang="tr-TR" sz="1600" dirty="0" smtClean="0">
                <a:solidFill>
                  <a:srgbClr val="FF0000"/>
                </a:solidFill>
              </a:rPr>
              <a:t>3-</a:t>
            </a:r>
            <a:r>
              <a:rPr lang="tr-TR" sz="1600" dirty="0" smtClean="0"/>
              <a:t> </a:t>
            </a:r>
            <a:r>
              <a:rPr lang="tr-TR" sz="1600" dirty="0" smtClean="0">
                <a:solidFill>
                  <a:srgbClr val="FFC000"/>
                </a:solidFill>
              </a:rPr>
              <a:t>Turizm Ekonomisi </a:t>
            </a:r>
            <a:r>
              <a:rPr lang="tr-TR" sz="1600" dirty="0" smtClean="0"/>
              <a:t>dersini tüm öğrenciler almak zorundadır.</a:t>
            </a:r>
            <a:endParaRPr lang="tr-TR" sz="1600" dirty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3689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551</Words>
  <Application>Microsoft Office PowerPoint</Application>
  <PresentationFormat>Ekran Gösterisi (4:3)</PresentationFormat>
  <Paragraphs>236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Bahar Yarıyılı Ders Kayıt</vt:lpstr>
      <vt:lpstr>PowerPoint Sunusu</vt:lpstr>
      <vt:lpstr>PowerPoint Sunusu</vt:lpstr>
      <vt:lpstr>PowerPoint Sunusu</vt:lpstr>
      <vt:lpstr>2. SINIF BAHAR YARIYILI (5 Zorunlu,  1 Zorunlu Seçmeli, 3-4  Seçmeli)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Bahar Yarıyılı Ders Kayıt</dc:title>
  <dc:creator>user</dc:creator>
  <cp:lastModifiedBy>user</cp:lastModifiedBy>
  <cp:revision>23</cp:revision>
  <dcterms:created xsi:type="dcterms:W3CDTF">2019-01-21T12:57:51Z</dcterms:created>
  <dcterms:modified xsi:type="dcterms:W3CDTF">2021-02-13T12:16:10Z</dcterms:modified>
</cp:coreProperties>
</file>