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0"/>
  </p:notesMasterIdLst>
  <p:sldIdLst>
    <p:sldId id="258" r:id="rId2"/>
    <p:sldId id="259" r:id="rId3"/>
    <p:sldId id="266" r:id="rId4"/>
    <p:sldId id="267" r:id="rId5"/>
    <p:sldId id="268" r:id="rId6"/>
    <p:sldId id="260" r:id="rId7"/>
    <p:sldId id="270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33"/>
    <a:srgbClr val="33CC33"/>
    <a:srgbClr val="00FF00"/>
    <a:srgbClr val="FC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ZNUR YUVALI" userId="26273a778321cab6" providerId="LiveId" clId="{56DC237B-F16C-42B3-B267-77CD3F0D3FC0}"/>
    <pc:docChg chg="custSel modSld">
      <pc:chgData name="ÖZNUR YUVALI" userId="26273a778321cab6" providerId="LiveId" clId="{56DC237B-F16C-42B3-B267-77CD3F0D3FC0}" dt="2021-09-07T10:31:29.348" v="101" actId="20577"/>
      <pc:docMkLst>
        <pc:docMk/>
      </pc:docMkLst>
      <pc:sldChg chg="modSp mod">
        <pc:chgData name="ÖZNUR YUVALI" userId="26273a778321cab6" providerId="LiveId" clId="{56DC237B-F16C-42B3-B267-77CD3F0D3FC0}" dt="2021-09-07T10:31:29.348" v="101" actId="20577"/>
        <pc:sldMkLst>
          <pc:docMk/>
          <pc:sldMk cId="3154940349" sldId="259"/>
        </pc:sldMkLst>
        <pc:spChg chg="mod">
          <ac:chgData name="ÖZNUR YUVALI" userId="26273a778321cab6" providerId="LiveId" clId="{56DC237B-F16C-42B3-B267-77CD3F0D3FC0}" dt="2021-09-07T10:31:29.348" v="101" actId="20577"/>
          <ac:spMkLst>
            <pc:docMk/>
            <pc:sldMk cId="3154940349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4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6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4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17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34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53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88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8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2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9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64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63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3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5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1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16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9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ahyanas@mu.edu.tr" TargetMode="External"/><Relationship Id="rId2" Type="http://schemas.openxmlformats.org/officeDocument/2006/relationships/hyperlink" Target="mailto:fcontuk@m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znuryuvali@mu.edu.t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6743683" cy="23564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2021-2022 </a:t>
            </a:r>
            <a:r>
              <a:rPr lang="tr-TR" sz="3800" b="1" dirty="0">
                <a:solidFill>
                  <a:schemeClr val="accent2">
                    <a:lumMod val="50000"/>
                  </a:schemeClr>
                </a:solidFill>
              </a:rPr>
              <a:t>Eğitim-Öğretim Yılı </a:t>
            </a:r>
            <a:r>
              <a:rPr lang="tr-TR" sz="3500" dirty="0">
                <a:solidFill>
                  <a:srgbClr val="002060"/>
                </a:solidFill>
              </a:rPr>
              <a:t/>
            </a:r>
            <a:br>
              <a:rPr lang="tr-TR" sz="3500" dirty="0">
                <a:solidFill>
                  <a:srgbClr val="002060"/>
                </a:solidFill>
              </a:rPr>
            </a:br>
            <a:r>
              <a:rPr lang="tr-TR" sz="4000" b="1" dirty="0" smtClean="0">
                <a:solidFill>
                  <a:schemeClr val="accent1"/>
                </a:solidFill>
              </a:rPr>
              <a:t>Güz </a:t>
            </a:r>
            <a:r>
              <a:rPr lang="tr-TR" sz="4000" b="1" dirty="0">
                <a:solidFill>
                  <a:schemeClr val="accent1"/>
                </a:solidFill>
              </a:rPr>
              <a:t>Dönemi </a:t>
            </a:r>
            <a:r>
              <a:rPr lang="tr-TR" sz="4000" dirty="0">
                <a:solidFill>
                  <a:srgbClr val="002060"/>
                </a:solidFill>
              </a:rPr>
              <a:t/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Ders Kaydı Bilgilendirme Sunumu</a:t>
            </a:r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418654"/>
            <a:ext cx="6696744" cy="778098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chemeClr val="accent1"/>
                </a:solidFill>
              </a:rPr>
              <a:t>TÜM </a:t>
            </a:r>
            <a:r>
              <a:rPr lang="tr-TR" sz="3000" b="1" dirty="0" smtClean="0">
                <a:solidFill>
                  <a:schemeClr val="accent1"/>
                </a:solidFill>
              </a:rPr>
              <a:t>ÖĞRENCİLERİMİZİN </a:t>
            </a:r>
            <a:r>
              <a:rPr lang="tr-TR" sz="3000" b="1" dirty="0">
                <a:solidFill>
                  <a:schemeClr val="accent1"/>
                </a:solidFill>
              </a:rPr>
              <a:t>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2021-2022 </a:t>
            </a:r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Eğitim-Öğretim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Yılı Güz Yarıyılı ders kayıtları 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13 Eylül – 17 Eylül 2021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tarihleri arasında internet üzerinden veya yüz yüze yapılabilecektir. (</a:t>
            </a:r>
            <a:r>
              <a:rPr lang="tr-TR" sz="16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Muğla Sıtkı Koçman Üniversitesi Ön Lisans ve Lisans Eğitim-Öğretim Yönetmeliğinin 10. maddesi uyarınca, öğrenciler kayıtlarını kendileri yaptırmakla yükümlüdürler ve kayıt yenileme işleminin tümünden sorumludurlar.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Belirtilen </a:t>
            </a:r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tarihlerde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internet üzerinden kayıtlarınızı gerçekleştirdikten sonra, danışman hocanızla irtibata geçerek yaptığınız kaydı onaylatınız.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İkinci öğretim </a:t>
            </a:r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programında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okuyan, ikinci bir üniversitede kaydı olan ve dönem uzatan öğrenciler harçlarını yatırmadan ders kaydını yapamamaktadır. </a:t>
            </a:r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Ziraat Bankası</a:t>
            </a:r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üzerinden </a:t>
            </a:r>
            <a:r>
              <a:rPr lang="tr-TR" sz="2700" u="sng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ders </a:t>
            </a:r>
            <a:r>
              <a:rPr lang="tr-TR" sz="27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kayıt haftasında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harcınızı yatırmanız gerekmektedir.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algn="just"/>
            <a:r>
              <a:rPr lang="tr-TR" sz="27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Eğitim-öğretim dönemi </a:t>
            </a:r>
            <a:r>
              <a:rPr lang="tr-TR" sz="27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 Eylül 2021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tarihinde %40 uzaktan, %60 yüz yüze öğretim şeklinde başlayacaktır.  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 Eylül-24 Eylül tarihleri arası ekle-bırak haftasıdır.  </a:t>
            </a:r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7418784" cy="50063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TÜM </a:t>
            </a:r>
            <a:r>
              <a:rPr lang="tr-TR" b="1" dirty="0" smtClean="0">
                <a:solidFill>
                  <a:schemeClr val="accent1"/>
                </a:solidFill>
              </a:rPr>
              <a:t>ÖĞRENCİLERİMİZİN </a:t>
            </a:r>
            <a:r>
              <a:rPr lang="tr-TR" b="1" dirty="0">
                <a:solidFill>
                  <a:schemeClr val="accent1"/>
                </a:solidFill>
              </a:rPr>
              <a:t>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224" y="1340768"/>
            <a:ext cx="7941568" cy="4248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	</a:t>
            </a:r>
          </a:p>
          <a:p>
            <a:pPr marL="0" indent="0" algn="ctr">
              <a:buNone/>
            </a:pPr>
            <a:r>
              <a:rPr lang="tr-TR" sz="2200" b="1" dirty="0">
                <a:latin typeface="Calibri" pitchFamily="34" charset="0"/>
                <a:cs typeface="Calibri" pitchFamily="34" charset="0"/>
              </a:rPr>
              <a:t>Ders kayıt </a:t>
            </a:r>
            <a:r>
              <a:rPr lang="tr-TR" sz="2200" b="1" dirty="0" smtClean="0">
                <a:latin typeface="Calibri" pitchFamily="34" charset="0"/>
                <a:cs typeface="Calibri" pitchFamily="34" charset="0"/>
              </a:rPr>
              <a:t>döneminde </a:t>
            </a:r>
            <a:r>
              <a:rPr lang="tr-TR" sz="2200" b="1" dirty="0">
                <a:latin typeface="Calibri" pitchFamily="34" charset="0"/>
                <a:cs typeface="Calibri" pitchFamily="34" charset="0"/>
              </a:rPr>
              <a:t>Hocalarınızla aşağıda belirtilen    telefon numaralarından ve mail adreslerinden iletişime geçebilirsiniz.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	</a:t>
            </a:r>
            <a:r>
              <a:rPr lang="tr-TR" b="1" dirty="0" err="1"/>
              <a:t>Öğr</a:t>
            </a:r>
            <a:r>
              <a:rPr lang="tr-TR" b="1" dirty="0"/>
              <a:t>. Gör. Dr. Filiz Yıldız CONTUK (</a:t>
            </a:r>
            <a:r>
              <a:rPr lang="tr-TR" b="1" dirty="0">
                <a:hlinkClick r:id="rId2"/>
              </a:rPr>
              <a:t>fcontuk@mu.edu.tr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0.252.211 4921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Yahya NAS (</a:t>
            </a:r>
            <a:r>
              <a:rPr lang="tr-TR" b="1" dirty="0">
                <a:hlinkClick r:id="rId3"/>
              </a:rPr>
              <a:t>yahyanas@mu.edu.tr</a:t>
            </a:r>
            <a:r>
              <a:rPr lang="tr-TR" b="1" dirty="0"/>
              <a:t>)</a:t>
            </a:r>
          </a:p>
          <a:p>
            <a:pPr marL="0" indent="0" algn="ctr">
              <a:buNone/>
            </a:pPr>
            <a:r>
              <a:rPr lang="tr-TR" b="1" dirty="0"/>
              <a:t>       0.252. 211 4934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Öznur YUVALI (</a:t>
            </a:r>
            <a:r>
              <a:rPr lang="tr-TR" b="1" dirty="0">
                <a:hlinkClick r:id="rId4"/>
              </a:rPr>
              <a:t>oznuryuvali@mu.edu.tr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0.252. 211 4921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5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25870"/>
            <a:ext cx="7571184" cy="92686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chemeClr val="accent1"/>
                </a:solidFill>
              </a:rPr>
              <a:t>İLK KEZ </a:t>
            </a:r>
            <a:r>
              <a:rPr lang="tr-TR" sz="2400" b="1" dirty="0" smtClean="0">
                <a:solidFill>
                  <a:schemeClr val="accent1"/>
                </a:solidFill>
              </a:rPr>
              <a:t>KAYIT </a:t>
            </a:r>
            <a:r>
              <a:rPr lang="tr-TR" sz="2400" b="1" dirty="0">
                <a:solidFill>
                  <a:schemeClr val="accent1"/>
                </a:solidFill>
              </a:rPr>
              <a:t>YAPTIRAN BİRİNCİ SINIF </a:t>
            </a:r>
            <a:r>
              <a:rPr lang="tr-TR" sz="2400" b="1" dirty="0" smtClean="0">
                <a:solidFill>
                  <a:schemeClr val="accent1"/>
                </a:solidFill>
              </a:rPr>
              <a:t>ÖĞRENCİLERİMİZİN </a:t>
            </a:r>
            <a:r>
              <a:rPr lang="tr-TR" sz="2400" b="1" dirty="0">
                <a:solidFill>
                  <a:schemeClr val="accent1"/>
                </a:solidFill>
              </a:rPr>
              <a:t>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1" y="836712"/>
            <a:ext cx="7776865" cy="1512168"/>
          </a:xfrm>
        </p:spPr>
        <p:txBody>
          <a:bodyPr>
            <a:normAutofit/>
          </a:bodyPr>
          <a:lstStyle/>
          <a:p>
            <a:pPr algn="just"/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Danışman hocanız, </a:t>
            </a:r>
            <a:r>
              <a:rPr lang="tr-TR" sz="1700" b="1" dirty="0" err="1">
                <a:solidFill>
                  <a:schemeClr val="tx2">
                    <a:lumMod val="50000"/>
                  </a:schemeClr>
                </a:solidFill>
              </a:rPr>
              <a:t>Öğr</a:t>
            </a:r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. Gör. Yahya </a:t>
            </a:r>
            <a:r>
              <a:rPr lang="tr-TR" sz="1700" b="1" dirty="0" err="1">
                <a:solidFill>
                  <a:schemeClr val="tx2">
                    <a:lumMod val="50000"/>
                  </a:schemeClr>
                </a:solidFill>
              </a:rPr>
              <a:t>NAS’tır</a:t>
            </a:r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. Eğitim-Öğretim faaliyetleri ile ilgili </a:t>
            </a:r>
            <a:r>
              <a:rPr lang="tr-TR" sz="1700" b="1" dirty="0" smtClean="0">
                <a:solidFill>
                  <a:schemeClr val="tx2">
                    <a:lumMod val="50000"/>
                  </a:schemeClr>
                </a:solidFill>
              </a:rPr>
              <a:t>her </a:t>
            </a:r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türlü konuda iletişime geçebilirsiniz.</a:t>
            </a:r>
          </a:p>
          <a:p>
            <a:pPr algn="just"/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Bu dönem bütün </a:t>
            </a:r>
            <a:r>
              <a:rPr lang="tr-TR" sz="1700" b="1" dirty="0" smtClean="0">
                <a:solidFill>
                  <a:schemeClr val="tx2">
                    <a:lumMod val="50000"/>
                  </a:schemeClr>
                </a:solidFill>
              </a:rPr>
              <a:t>dersleriniz </a:t>
            </a:r>
            <a:r>
              <a:rPr lang="tr-TR" sz="1700" b="1" dirty="0">
                <a:solidFill>
                  <a:schemeClr val="tx2">
                    <a:lumMod val="50000"/>
                  </a:schemeClr>
                </a:solidFill>
              </a:rPr>
              <a:t>zorunlu statüsündedir. Sisteminizde farklı dersler görünse bile seçmeniz gereken ders listesi aşağıdaki gibidir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tr-TR" dirty="0" smtClean="0"/>
              <a:t>   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99592" y="6256079"/>
            <a:ext cx="7589315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tr-TR" dirty="0">
                <a:solidFill>
                  <a:srgbClr val="FFFF00"/>
                </a:solidFill>
              </a:rPr>
              <a:t>  </a:t>
            </a:r>
            <a:r>
              <a:rPr lang="tr-TR" sz="1600" b="1" dirty="0">
                <a:solidFill>
                  <a:srgbClr val="FFFF00"/>
                </a:solidFill>
              </a:rPr>
              <a:t>* Not: </a:t>
            </a:r>
            <a:r>
              <a:rPr lang="tr-TR" sz="1600" b="1" dirty="0">
                <a:solidFill>
                  <a:schemeClr val="bg1"/>
                </a:solidFill>
              </a:rPr>
              <a:t>Almanca ya da İngilizce dersinden yalnızca </a:t>
            </a:r>
            <a:r>
              <a:rPr lang="tr-TR" sz="1600" b="1">
                <a:solidFill>
                  <a:schemeClr val="bg1"/>
                </a:solidFill>
              </a:rPr>
              <a:t>biri seçilecektir.</a:t>
            </a:r>
            <a:endParaRPr lang="tr-TR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065125"/>
              </p:ext>
            </p:extLst>
          </p:nvPr>
        </p:nvGraphicFramePr>
        <p:xfrm>
          <a:off x="1043608" y="2157997"/>
          <a:ext cx="7589316" cy="4098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0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5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97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8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376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ZORUNLU</a:t>
                      </a:r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SEÇMELİ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</a:t>
                      </a:r>
                      <a:r>
                        <a:rPr lang="tr-TR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SAATİ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ATB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ATATÜRK İLK.VE İNK. TARİHİ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TÜRK DİLİ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YDB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İNGİLİZCE I </a:t>
                      </a:r>
                      <a:r>
                        <a:rPr lang="tr-TR" sz="1600" b="1" u="none" strike="noStrike" dirty="0" smtClean="0">
                          <a:effectLst/>
                          <a:latin typeface="+mn-lt"/>
                        </a:rPr>
                        <a:t>* </a:t>
                      </a: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(Normal Öğretim Şube No:6 – İkinci Öğretim Şube No: 2 </a:t>
                      </a:r>
                      <a:r>
                        <a:rPr lang="tr-TR" sz="12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dir</a:t>
                      </a: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YDB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ALMANCA  I </a:t>
                      </a:r>
                      <a:r>
                        <a:rPr lang="tr-TR" sz="1600" b="1" u="none" strike="noStrike" dirty="0" smtClean="0">
                          <a:effectLst/>
                          <a:latin typeface="+mn-lt"/>
                        </a:rPr>
                        <a:t>* </a:t>
                      </a: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(Her iki öğretim türü için Şube No: 1)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1003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MUH. OFİS PROGRAMLARI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>
                          <a:effectLst/>
                          <a:latin typeface="+mn-lt"/>
                        </a:rPr>
                        <a:t>1001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GENEL MUHASEBE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MİKRO EKONOMİ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TEMEL HUKUK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İŞLETME YÖNETİMİ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TİCARET MATEMATİK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1497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MESLEK STAJI  (20 İŞGÜNÜ)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Toplam</a:t>
                      </a:r>
                      <a:r>
                        <a:rPr lang="tr-TR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Zorunlu Ders: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8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7108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500" b="1" dirty="0">
                <a:solidFill>
                  <a:schemeClr val="accent1"/>
                </a:solidFill>
              </a:rPr>
              <a:t>KAYIT </a:t>
            </a:r>
            <a:r>
              <a:rPr lang="tr-TR" sz="2500" b="1" dirty="0" smtClean="0">
                <a:solidFill>
                  <a:schemeClr val="accent1"/>
                </a:solidFill>
              </a:rPr>
              <a:t>YENİLEYEN </a:t>
            </a:r>
            <a:r>
              <a:rPr lang="tr-TR" sz="2500" b="1" dirty="0">
                <a:solidFill>
                  <a:schemeClr val="accent1"/>
                </a:solidFill>
              </a:rPr>
              <a:t>(İKİNCİ SINIFA GEÇEN) ÖĞRENCİLERİMİZİN DİKKATİNE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268760"/>
            <a:ext cx="7614450" cy="5112568"/>
          </a:xfrm>
        </p:spPr>
        <p:txBody>
          <a:bodyPr>
            <a:noAutofit/>
          </a:bodyPr>
          <a:lstStyle/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dersi 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olan ve not ortalaması 2,00’ın altında olan öğrencilerimiz en çok 30 AKTS ders alabilmektedir.</a:t>
            </a:r>
          </a:p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dersi 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olan ve not ortalaması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2,00 -2,99 arasında olan 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öğrencilerimiz en çok 36 AKTS ders alabilmektedir.</a:t>
            </a:r>
          </a:p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dersi 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olan ve </a:t>
            </a:r>
            <a:r>
              <a:rPr lang="tr-TR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not 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ortalaması 3,00’ün üzerinde olan öğrencilerimiz en çok 39 AKTS ders alabilmektedir.</a:t>
            </a:r>
          </a:p>
          <a:p>
            <a:pPr algn="just">
              <a:lnSpc>
                <a:spcPct val="150000"/>
              </a:lnSpc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Ders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kaydı sırasında </a:t>
            </a: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uygulanacak öncelik sırası aşağıdaki gibidir: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a)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Devamı alınamayan </a:t>
            </a: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veya başarısız olunan dersler,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b)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Geçmiş dönemden </a:t>
            </a: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alınmamış dersler, 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c) İçinde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bulunulan </a:t>
            </a: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dönemden alınmamış dersler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57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367644" y="232990"/>
            <a:ext cx="7416823" cy="572642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accent1"/>
                </a:solidFill>
              </a:rPr>
              <a:t>KAYIT </a:t>
            </a:r>
            <a:r>
              <a:rPr lang="tr-TR" sz="2000" b="1" dirty="0" smtClean="0">
                <a:solidFill>
                  <a:schemeClr val="accent1"/>
                </a:solidFill>
              </a:rPr>
              <a:t>YENİLEYEN </a:t>
            </a:r>
            <a:r>
              <a:rPr lang="tr-TR" sz="2000" b="1" dirty="0">
                <a:solidFill>
                  <a:schemeClr val="accent1"/>
                </a:solidFill>
              </a:rPr>
              <a:t>(İKİNCİ SINIFA GEÇEN) ÖĞRENCİLERİMİZİN DİKKATİNE</a:t>
            </a:r>
            <a:endParaRPr lang="tr-TR" sz="2000" dirty="0">
              <a:solidFill>
                <a:schemeClr val="accent1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99592" y="980728"/>
            <a:ext cx="7957392" cy="1506556"/>
          </a:xfrm>
        </p:spPr>
        <p:txBody>
          <a:bodyPr>
            <a:no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Alttan dersi olmayan öğrencilerimiz bu dönem </a:t>
            </a:r>
            <a:r>
              <a:rPr lang="tr-T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 zorunlu 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 seçmeli 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ders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alacaklardır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Alttan dersi olan öğrencilerimiz öncelikle alttan derslerini,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sonrasında 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dönemsel dersleri alabileceklerdir.</a:t>
            </a: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Bölüm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müfredatımızda 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yer alan zorunlu dersler aşağıdaki gibi olup, kredisi yeten her öğrenci aşağıdaki dersleri almak zorundadır.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4791"/>
              </p:ext>
            </p:extLst>
          </p:nvPr>
        </p:nvGraphicFramePr>
        <p:xfrm>
          <a:off x="1274878" y="3182202"/>
          <a:ext cx="7271637" cy="2479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6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593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02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205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205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868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ZORUNLU/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SEÇMELİ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</a:t>
                      </a:r>
                      <a:r>
                        <a:rPr lang="tr-TR" sz="16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SAATİ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AKTS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0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PAKET PROGRAMLAR 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0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MALİYET MUHASEBESİ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00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ŞİRKETLER  MUHASEBESİ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00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VERGİ HUKUKU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212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Zorunlu Ders Toplamı: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8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367644" y="232990"/>
            <a:ext cx="7416823" cy="572642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accent1"/>
                </a:solidFill>
              </a:rPr>
              <a:t>KAYIT </a:t>
            </a:r>
            <a:r>
              <a:rPr lang="tr-TR" sz="2000" b="1" dirty="0" smtClean="0">
                <a:solidFill>
                  <a:schemeClr val="accent1"/>
                </a:solidFill>
              </a:rPr>
              <a:t>YENİLEYEN </a:t>
            </a:r>
            <a:r>
              <a:rPr lang="tr-TR" sz="2000" b="1" dirty="0">
                <a:solidFill>
                  <a:schemeClr val="accent1"/>
                </a:solidFill>
              </a:rPr>
              <a:t>(İKİNCİ SINIFA GEÇEN) ÖĞRENCİLERİMİZİN DİKKATİNE</a:t>
            </a:r>
            <a:endParaRPr lang="tr-TR" sz="2000" dirty="0">
              <a:solidFill>
                <a:schemeClr val="accent1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63080" y="860637"/>
            <a:ext cx="8280920" cy="79648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Bölüm müfredatımızda yer alan seçmeli dersler aşağıdaki gibi olup, seçmeli derslerin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kaydı 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için danışman hocanızla iletişime geçiniz.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99921"/>
              </p:ext>
            </p:extLst>
          </p:nvPr>
        </p:nvGraphicFramePr>
        <p:xfrm>
          <a:off x="1278216" y="1484784"/>
          <a:ext cx="7271637" cy="469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6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49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90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205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Z/S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D.</a:t>
                      </a:r>
                      <a:r>
                        <a:rPr lang="tr-TR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SA.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AKTS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DŞT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DIŞ TİCARET İŞLEMLERİ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FİNANSAL YÖNETİM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KAMU MALİYESİ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PZR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PAZARLAMA VE SATIŞ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İŞY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KAYNAKLARI  YÖNETİMİ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RTV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İLETİŞİM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SGP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İLK YARDIM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018117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MATEMATİK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56474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YABANCI DİL I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283730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SEMİNER 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İŞY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ARAŞTIRMA YÖNTEM VE TEKNİKLERİ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5755025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ENVANTER İŞLERİ VE MALİYET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0954355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RTV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ETKİLİ VE GÜZEL</a:t>
                      </a:r>
                      <a:r>
                        <a:rPr lang="tr-T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KONUŞMA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1716156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İNŞAAT MUHASEBESİ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8385561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BSD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BEDEN EĞİTİMİ**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GSR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RESİM**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7488391"/>
                  </a:ext>
                </a:extLst>
              </a:tr>
              <a:tr h="28177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Seçmeli Ders Toplamı: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10/11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İçerik Yer Tutucusu 5"/>
          <p:cNvSpPr txBox="1">
            <a:spLocks/>
          </p:cNvSpPr>
          <p:nvPr/>
        </p:nvSpPr>
        <p:spPr>
          <a:xfrm>
            <a:off x="1268905" y="6165304"/>
            <a:ext cx="7271637" cy="5134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accent6">
                    <a:lumMod val="25000"/>
                  </a:schemeClr>
                </a:solidFill>
              </a:rPr>
              <a:t>** </a:t>
            </a:r>
            <a:r>
              <a:rPr lang="tr-TR" sz="1600" b="1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Bu dersler </a:t>
            </a:r>
            <a:r>
              <a:rPr lang="tr-TR" sz="1600" b="1" dirty="0" smtClean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bölüm </a:t>
            </a:r>
            <a:r>
              <a:rPr lang="tr-TR" sz="1600" b="1" dirty="0">
                <a:solidFill>
                  <a:schemeClr val="accent6">
                    <a:lumMod val="25000"/>
                  </a:schemeClr>
                </a:solidFill>
                <a:latin typeface="Calibri" panose="020F0502020204030204" pitchFamily="34" charset="0"/>
              </a:rPr>
              <a:t>dışı seçmeli dersler olup, öğrenci bir dönemde sadece birini seçebilmektedir.</a:t>
            </a:r>
          </a:p>
        </p:txBody>
      </p:sp>
    </p:spTree>
    <p:extLst>
      <p:ext uri="{BB962C8B-B14F-4D97-AF65-F5344CB8AC3E}">
        <p14:creationId xmlns:p14="http://schemas.microsoft.com/office/powerpoint/2010/main" val="135419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76182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1149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889</TotalTime>
  <Words>707</Words>
  <Application>Microsoft Office PowerPoint</Application>
  <PresentationFormat>Ekran Gösterisi (4:3)</PresentationFormat>
  <Paragraphs>248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Duman</vt:lpstr>
      <vt:lpstr>2021-2022 Eğitim-Öğretim Yılı  Güz Dönemi  Ders Kaydı Bilgilendirme Sunumu</vt:lpstr>
      <vt:lpstr>TÜM ÖĞRENCİLERİMİZİN DİKKATİNE!</vt:lpstr>
      <vt:lpstr>TÜM ÖĞRENCİLERİMİZİN DİKKATİNE!</vt:lpstr>
      <vt:lpstr>İLK KEZ KAYIT YAPTIRAN BİRİNCİ SINIF ÖĞRENCİLERİMİZİN DİKKATİNE!</vt:lpstr>
      <vt:lpstr>KAYIT YENİLEYEN (İKİNCİ SINIFA GEÇEN) ÖĞRENCİLERİMİZİN DİKKATİNE</vt:lpstr>
      <vt:lpstr>KAYIT YENİLEYEN (İKİNCİ SINIFA GEÇEN) ÖĞRENCİLERİMİZİN DİKKATİNE</vt:lpstr>
      <vt:lpstr>KAYIT YENİLEYEN (İKİNCİ SINIFA GEÇEN) ÖĞRENCİLERİMİZİN DİKKATİNE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Ex-i3</cp:lastModifiedBy>
  <cp:revision>56</cp:revision>
  <dcterms:created xsi:type="dcterms:W3CDTF">2019-01-21T12:57:51Z</dcterms:created>
  <dcterms:modified xsi:type="dcterms:W3CDTF">2021-09-09T07:27:35Z</dcterms:modified>
</cp:coreProperties>
</file>