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2" r:id="rId10"/>
    <p:sldId id="264" r:id="rId11"/>
    <p:sldId id="265" r:id="rId12"/>
    <p:sldId id="266" r:id="rId13"/>
    <p:sldId id="267" r:id="rId14"/>
    <p:sldId id="268" r:id="rId15"/>
    <p:sldId id="269" r:id="rId16"/>
    <p:sldId id="270" r:id="rId17"/>
    <p:sldId id="273" r:id="rId18"/>
    <p:sldId id="271"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p:scale>
          <a:sx n="70" d="100"/>
          <a:sy n="70" d="100"/>
        </p:scale>
        <p:origin x="132" y="-1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11F0C6B-B0D6-47A0-A148-C7CD62B185F7}" type="datetimeFigureOut">
              <a:rPr lang="tr-TR" smtClean="0"/>
              <a:pPr/>
              <a:t>18.07.2022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7A3D4F-D867-4DBB-8540-41F599B065D0}" type="slidenum">
              <a:rPr lang="tr-TR" smtClean="0"/>
              <a:pPr/>
              <a:t>‹#›</a:t>
            </a:fld>
            <a:endParaRPr lang="tr-TR"/>
          </a:p>
        </p:txBody>
      </p:sp>
    </p:spTree>
    <p:extLst>
      <p:ext uri="{BB962C8B-B14F-4D97-AF65-F5344CB8AC3E}">
        <p14:creationId xmlns:p14="http://schemas.microsoft.com/office/powerpoint/2010/main" xmlns="" val="417363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11F0C6B-B0D6-47A0-A148-C7CD62B185F7}" type="datetimeFigureOut">
              <a:rPr lang="tr-TR" smtClean="0"/>
              <a:pPr/>
              <a:t>18.07.2022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7A3D4F-D867-4DBB-8540-41F599B065D0}" type="slidenum">
              <a:rPr lang="tr-TR" smtClean="0"/>
              <a:pPr/>
              <a:t>‹#›</a:t>
            </a:fld>
            <a:endParaRPr lang="tr-TR"/>
          </a:p>
        </p:txBody>
      </p:sp>
    </p:spTree>
    <p:extLst>
      <p:ext uri="{BB962C8B-B14F-4D97-AF65-F5344CB8AC3E}">
        <p14:creationId xmlns:p14="http://schemas.microsoft.com/office/powerpoint/2010/main" xmlns="" val="56299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11F0C6B-B0D6-47A0-A148-C7CD62B185F7}" type="datetimeFigureOut">
              <a:rPr lang="tr-TR" smtClean="0"/>
              <a:pPr/>
              <a:t>18.07.2022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7A3D4F-D867-4DBB-8540-41F599B065D0}" type="slidenum">
              <a:rPr lang="tr-TR" smtClean="0"/>
              <a:pPr/>
              <a:t>‹#›</a:t>
            </a:fld>
            <a:endParaRPr lang="tr-TR"/>
          </a:p>
        </p:txBody>
      </p:sp>
    </p:spTree>
    <p:extLst>
      <p:ext uri="{BB962C8B-B14F-4D97-AF65-F5344CB8AC3E}">
        <p14:creationId xmlns:p14="http://schemas.microsoft.com/office/powerpoint/2010/main" xmlns="" val="315024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11F0C6B-B0D6-47A0-A148-C7CD62B185F7}" type="datetimeFigureOut">
              <a:rPr lang="tr-TR" smtClean="0"/>
              <a:pPr/>
              <a:t>18.07.2022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7A3D4F-D867-4DBB-8540-41F599B065D0}" type="slidenum">
              <a:rPr lang="tr-TR" smtClean="0"/>
              <a:pPr/>
              <a:t>‹#›</a:t>
            </a:fld>
            <a:endParaRPr lang="tr-TR"/>
          </a:p>
        </p:txBody>
      </p:sp>
    </p:spTree>
    <p:extLst>
      <p:ext uri="{BB962C8B-B14F-4D97-AF65-F5344CB8AC3E}">
        <p14:creationId xmlns:p14="http://schemas.microsoft.com/office/powerpoint/2010/main" xmlns="" val="309902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411F0C6B-B0D6-47A0-A148-C7CD62B185F7}" type="datetimeFigureOut">
              <a:rPr lang="tr-TR" smtClean="0"/>
              <a:pPr/>
              <a:t>18.07.2022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D7A3D4F-D867-4DBB-8540-41F599B065D0}" type="slidenum">
              <a:rPr lang="tr-TR" smtClean="0"/>
              <a:pPr/>
              <a:t>‹#›</a:t>
            </a:fld>
            <a:endParaRPr lang="tr-TR"/>
          </a:p>
        </p:txBody>
      </p:sp>
    </p:spTree>
    <p:extLst>
      <p:ext uri="{BB962C8B-B14F-4D97-AF65-F5344CB8AC3E}">
        <p14:creationId xmlns:p14="http://schemas.microsoft.com/office/powerpoint/2010/main" xmlns="" val="203003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11F0C6B-B0D6-47A0-A148-C7CD62B185F7}" type="datetimeFigureOut">
              <a:rPr lang="tr-TR" smtClean="0"/>
              <a:pPr/>
              <a:t>18.07.2022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D7A3D4F-D867-4DBB-8540-41F599B065D0}" type="slidenum">
              <a:rPr lang="tr-TR" smtClean="0"/>
              <a:pPr/>
              <a:t>‹#›</a:t>
            </a:fld>
            <a:endParaRPr lang="tr-TR"/>
          </a:p>
        </p:txBody>
      </p:sp>
    </p:spTree>
    <p:extLst>
      <p:ext uri="{BB962C8B-B14F-4D97-AF65-F5344CB8AC3E}">
        <p14:creationId xmlns:p14="http://schemas.microsoft.com/office/powerpoint/2010/main" xmlns="" val="102762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11F0C6B-B0D6-47A0-A148-C7CD62B185F7}" type="datetimeFigureOut">
              <a:rPr lang="tr-TR" smtClean="0"/>
              <a:pPr/>
              <a:t>18.07.2022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D7A3D4F-D867-4DBB-8540-41F599B065D0}" type="slidenum">
              <a:rPr lang="tr-TR" smtClean="0"/>
              <a:pPr/>
              <a:t>‹#›</a:t>
            </a:fld>
            <a:endParaRPr lang="tr-TR"/>
          </a:p>
        </p:txBody>
      </p:sp>
    </p:spTree>
    <p:extLst>
      <p:ext uri="{BB962C8B-B14F-4D97-AF65-F5344CB8AC3E}">
        <p14:creationId xmlns:p14="http://schemas.microsoft.com/office/powerpoint/2010/main" xmlns="" val="193372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11F0C6B-B0D6-47A0-A148-C7CD62B185F7}" type="datetimeFigureOut">
              <a:rPr lang="tr-TR" smtClean="0"/>
              <a:pPr/>
              <a:t>18.07.2022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D7A3D4F-D867-4DBB-8540-41F599B065D0}" type="slidenum">
              <a:rPr lang="tr-TR" smtClean="0"/>
              <a:pPr/>
              <a:t>‹#›</a:t>
            </a:fld>
            <a:endParaRPr lang="tr-TR"/>
          </a:p>
        </p:txBody>
      </p:sp>
    </p:spTree>
    <p:extLst>
      <p:ext uri="{BB962C8B-B14F-4D97-AF65-F5344CB8AC3E}">
        <p14:creationId xmlns:p14="http://schemas.microsoft.com/office/powerpoint/2010/main" xmlns="" val="183838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11F0C6B-B0D6-47A0-A148-C7CD62B185F7}" type="datetimeFigureOut">
              <a:rPr lang="tr-TR" smtClean="0"/>
              <a:pPr/>
              <a:t>18.07.2022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D7A3D4F-D867-4DBB-8540-41F599B065D0}" type="slidenum">
              <a:rPr lang="tr-TR" smtClean="0"/>
              <a:pPr/>
              <a:t>‹#›</a:t>
            </a:fld>
            <a:endParaRPr lang="tr-TR"/>
          </a:p>
        </p:txBody>
      </p:sp>
    </p:spTree>
    <p:extLst>
      <p:ext uri="{BB962C8B-B14F-4D97-AF65-F5344CB8AC3E}">
        <p14:creationId xmlns:p14="http://schemas.microsoft.com/office/powerpoint/2010/main" xmlns="" val="71511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11F0C6B-B0D6-47A0-A148-C7CD62B185F7}" type="datetimeFigureOut">
              <a:rPr lang="tr-TR" smtClean="0"/>
              <a:pPr/>
              <a:t>18.07.2022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D7A3D4F-D867-4DBB-8540-41F599B065D0}" type="slidenum">
              <a:rPr lang="tr-TR" smtClean="0"/>
              <a:pPr/>
              <a:t>‹#›</a:t>
            </a:fld>
            <a:endParaRPr lang="tr-TR"/>
          </a:p>
        </p:txBody>
      </p:sp>
    </p:spTree>
    <p:extLst>
      <p:ext uri="{BB962C8B-B14F-4D97-AF65-F5344CB8AC3E}">
        <p14:creationId xmlns:p14="http://schemas.microsoft.com/office/powerpoint/2010/main" xmlns="" val="588351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411F0C6B-B0D6-47A0-A148-C7CD62B185F7}" type="datetimeFigureOut">
              <a:rPr lang="tr-TR" smtClean="0"/>
              <a:pPr/>
              <a:t>18.07.2022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D7A3D4F-D867-4DBB-8540-41F599B065D0}" type="slidenum">
              <a:rPr lang="tr-TR" smtClean="0"/>
              <a:pPr/>
              <a:t>‹#›</a:t>
            </a:fld>
            <a:endParaRPr lang="tr-TR"/>
          </a:p>
        </p:txBody>
      </p:sp>
    </p:spTree>
    <p:extLst>
      <p:ext uri="{BB962C8B-B14F-4D97-AF65-F5344CB8AC3E}">
        <p14:creationId xmlns:p14="http://schemas.microsoft.com/office/powerpoint/2010/main" xmlns="" val="398477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F0C6B-B0D6-47A0-A148-C7CD62B185F7}" type="datetimeFigureOut">
              <a:rPr lang="tr-TR" smtClean="0"/>
              <a:pPr/>
              <a:t>18.07.2022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A3D4F-D867-4DBB-8540-41F599B065D0}" type="slidenum">
              <a:rPr lang="tr-TR" smtClean="0"/>
              <a:pPr/>
              <a:t>‹#›</a:t>
            </a:fld>
            <a:endParaRPr lang="tr-TR"/>
          </a:p>
        </p:txBody>
      </p:sp>
    </p:spTree>
    <p:extLst>
      <p:ext uri="{BB962C8B-B14F-4D97-AF65-F5344CB8AC3E}">
        <p14:creationId xmlns:p14="http://schemas.microsoft.com/office/powerpoint/2010/main" xmlns="" val="730645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fethiye@mu.edu.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7655" y="1122363"/>
            <a:ext cx="11340662" cy="2387600"/>
          </a:xfrm>
        </p:spPr>
        <p:txBody>
          <a:bodyPr>
            <a:normAutofit/>
          </a:bodyPr>
          <a:lstStyle/>
          <a:p>
            <a:pPr lvl="0">
              <a:lnSpc>
                <a:spcPct val="100000"/>
              </a:lnSpc>
              <a:spcBef>
                <a:spcPts val="0"/>
              </a:spcBef>
            </a:pPr>
            <a:r>
              <a:rPr lang="tr-TR" sz="3600" b="1" dirty="0">
                <a:solidFill>
                  <a:srgbClr val="00B0F0"/>
                </a:solidFill>
                <a:latin typeface="Adobe Garamond Pro" pitchFamily="18" charset="-94"/>
                <a:ea typeface="+mn-ea"/>
                <a:cs typeface="+mn-cs"/>
              </a:rPr>
              <a:t>Fethiye Ali Sıtkı Mefharet Koçman Meslek Yüksekokulu</a:t>
            </a:r>
            <a:br>
              <a:rPr lang="tr-TR" sz="3600" b="1" dirty="0">
                <a:solidFill>
                  <a:srgbClr val="00B0F0"/>
                </a:solidFill>
                <a:latin typeface="Adobe Garamond Pro" pitchFamily="18" charset="-94"/>
                <a:ea typeface="+mn-ea"/>
                <a:cs typeface="+mn-cs"/>
              </a:rPr>
            </a:br>
            <a:endParaRPr lang="tr-TR" sz="3600" dirty="0">
              <a:solidFill>
                <a:srgbClr val="00B0F0"/>
              </a:solidFill>
            </a:endParaRPr>
          </a:p>
        </p:txBody>
      </p:sp>
      <p:sp>
        <p:nvSpPr>
          <p:cNvPr id="3" name="Alt Başlık 2"/>
          <p:cNvSpPr>
            <a:spLocks noGrp="1"/>
          </p:cNvSpPr>
          <p:nvPr>
            <p:ph type="subTitle" idx="1"/>
          </p:nvPr>
        </p:nvSpPr>
        <p:spPr>
          <a:xfrm>
            <a:off x="1524000" y="4285188"/>
            <a:ext cx="9144000" cy="1655762"/>
          </a:xfrm>
        </p:spPr>
        <p:txBody>
          <a:bodyPr/>
          <a:lstStyle/>
          <a:p>
            <a:r>
              <a:rPr lang="tr-TR" sz="3600" b="1" dirty="0" smtClean="0">
                <a:solidFill>
                  <a:srgbClr val="00B050"/>
                </a:solidFill>
                <a:latin typeface="Adobe Garamond Pro" pitchFamily="18" charset="-94"/>
              </a:rPr>
              <a:t>Çevre Koruma Teknolojileri </a:t>
            </a:r>
            <a:r>
              <a:rPr lang="tr-TR" sz="3600" b="1" dirty="0">
                <a:solidFill>
                  <a:srgbClr val="00B050"/>
                </a:solidFill>
                <a:latin typeface="Adobe Garamond Pro" pitchFamily="18" charset="-94"/>
              </a:rPr>
              <a:t>Bölümü</a:t>
            </a:r>
          </a:p>
          <a:p>
            <a:endParaRPr lang="tr-TR"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460113" y="24225"/>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27954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solidFill>
                  <a:srgbClr val="00B050"/>
                </a:solidFill>
                <a:latin typeface="Adobe Garamond Pro" pitchFamily="18" charset="-94"/>
              </a:rPr>
              <a:t>Çevre Koruma Teknolojileri Bölümü </a:t>
            </a:r>
            <a:r>
              <a:rPr lang="tr-TR" b="1" dirty="0" smtClean="0"/>
              <a:t>Araştırma Olanakları</a:t>
            </a:r>
            <a:endParaRPr lang="tr-TR" b="1" dirty="0"/>
          </a:p>
        </p:txBody>
      </p:sp>
      <p:sp>
        <p:nvSpPr>
          <p:cNvPr id="3" name="İçerik Yer Tutucusu 2"/>
          <p:cNvSpPr>
            <a:spLocks noGrp="1"/>
          </p:cNvSpPr>
          <p:nvPr>
            <p:ph idx="1"/>
          </p:nvPr>
        </p:nvSpPr>
        <p:spPr/>
        <p:txBody>
          <a:bodyPr/>
          <a:lstStyle/>
          <a:p>
            <a:pPr algn="just"/>
            <a:r>
              <a:rPr lang="tr-TR" dirty="0" smtClean="0"/>
              <a:t>Yüksek okulumuzda bölümümüz öğrencilerinin de faydalanabileceği 2 adet bilgisayar laboratuvarı ve hem sınıf olarak hem de laboratuvar olarak da kullanılabilen 1 adet sınıf bulunmaktadır.</a:t>
            </a:r>
          </a:p>
          <a:p>
            <a:pPr algn="just"/>
            <a:endParaRPr lang="tr-TR" dirty="0" smtClean="0"/>
          </a:p>
          <a:p>
            <a:pPr algn="just"/>
            <a:r>
              <a:rPr lang="tr-TR" dirty="0" smtClean="0"/>
              <a:t>Bilgisayar laboratuvarlarında öğrencilerimiz araştırma yapabilmekte ve dersleriyle ilgili ödevlerini bilgisayarlarda yapabilmektedirler.</a:t>
            </a:r>
          </a:p>
          <a:p>
            <a:pPr algn="just"/>
            <a:r>
              <a:rPr lang="tr-TR" dirty="0" smtClean="0"/>
              <a:t> </a:t>
            </a:r>
          </a:p>
          <a:p>
            <a:pPr algn="just"/>
            <a:r>
              <a:rPr lang="tr-TR" dirty="0" smtClean="0"/>
              <a:t>Ayrıca, derslerin kapsamında bir takım deney çalışmaları da yürütülmektedir.</a:t>
            </a:r>
          </a:p>
          <a:p>
            <a:pPr marL="0" indent="0">
              <a:buNone/>
            </a:pPr>
            <a:endParaRPr lang="tr-TR" dirty="0" smtClean="0"/>
          </a:p>
          <a:p>
            <a:endParaRPr lang="tr-TR" dirty="0" smtClean="0"/>
          </a:p>
          <a:p>
            <a:endParaRPr lang="tr-TR"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599658" y="251210"/>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4946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solidFill>
                  <a:srgbClr val="00B050"/>
                </a:solidFill>
                <a:latin typeface="Adobe Garamond Pro" pitchFamily="18" charset="-94"/>
              </a:rPr>
              <a:t>Çevre Koruma Teknolojileri Bölümü </a:t>
            </a:r>
            <a:r>
              <a:rPr lang="tr-TR" dirty="0" smtClean="0">
                <a:solidFill>
                  <a:schemeClr val="accent2"/>
                </a:solidFill>
              </a:rPr>
              <a:t>Staj </a:t>
            </a:r>
            <a:r>
              <a:rPr lang="tr-TR" b="1" dirty="0" smtClean="0"/>
              <a:t>Olanakları</a:t>
            </a:r>
            <a:endParaRPr lang="tr-TR" b="1" dirty="0"/>
          </a:p>
        </p:txBody>
      </p:sp>
      <p:sp>
        <p:nvSpPr>
          <p:cNvPr id="3" name="İçerik Yer Tutucusu 2"/>
          <p:cNvSpPr>
            <a:spLocks noGrp="1"/>
          </p:cNvSpPr>
          <p:nvPr>
            <p:ph idx="1"/>
          </p:nvPr>
        </p:nvSpPr>
        <p:spPr/>
        <p:txBody>
          <a:bodyPr>
            <a:normAutofit/>
          </a:bodyPr>
          <a:lstStyle/>
          <a:p>
            <a:pPr algn="just"/>
            <a:r>
              <a:rPr lang="tr-TR" sz="3200" dirty="0" smtClean="0"/>
              <a:t>Öğrencilerimiz 40 (kırk) iş günü zorunlu meslek stajlarını yapmak durumundadırlar. </a:t>
            </a:r>
          </a:p>
          <a:p>
            <a:pPr algn="just"/>
            <a:r>
              <a:rPr lang="tr-TR" sz="3200" dirty="0" smtClean="0"/>
              <a:t>Öğrencilerimiz bu stajlarını, Üniversitelerin ilgili bölümlerinde, Belediyelerde, Çevre Ve Şehircilik Bakanlığında, Çevre ile ilgili özel sektörlerde, kimyasal üretim yapan özel sektörlerde ve özel laboratuvarlarda yapabilmektedirler.</a:t>
            </a:r>
            <a:endParaRPr lang="tr-TR" sz="3200"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200278" y="251210"/>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659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smtClean="0">
                <a:solidFill>
                  <a:srgbClr val="00B050"/>
                </a:solidFill>
                <a:latin typeface="Adobe Garamond Pro" pitchFamily="18" charset="-94"/>
              </a:rPr>
              <a:t>Çevre </a:t>
            </a:r>
            <a:r>
              <a:rPr lang="tr-TR" b="1" dirty="0">
                <a:solidFill>
                  <a:srgbClr val="00B050"/>
                </a:solidFill>
                <a:latin typeface="Adobe Garamond Pro" pitchFamily="18" charset="-94"/>
              </a:rPr>
              <a:t>Koruma Teknolojileri Bölümü </a:t>
            </a:r>
            <a:r>
              <a:rPr lang="tr-TR" dirty="0" smtClean="0"/>
              <a:t/>
            </a:r>
            <a:br>
              <a:rPr lang="tr-TR" dirty="0" smtClean="0"/>
            </a:br>
            <a:r>
              <a:rPr lang="tr-TR" b="1" dirty="0" smtClean="0"/>
              <a:t>Yurtdışı Üniversite Değişim Programı Olanakları</a:t>
            </a:r>
            <a:endParaRPr lang="tr-TR" b="1" dirty="0"/>
          </a:p>
        </p:txBody>
      </p:sp>
      <p:sp>
        <p:nvSpPr>
          <p:cNvPr id="3" name="İçerik Yer Tutucusu 2"/>
          <p:cNvSpPr>
            <a:spLocks noGrp="1"/>
          </p:cNvSpPr>
          <p:nvPr>
            <p:ph idx="1"/>
          </p:nvPr>
        </p:nvSpPr>
        <p:spPr/>
        <p:txBody>
          <a:bodyPr/>
          <a:lstStyle/>
          <a:p>
            <a:pPr algn="just"/>
            <a:r>
              <a:rPr lang="tr-TR" dirty="0" smtClean="0"/>
              <a:t>Öğrencilerimiz </a:t>
            </a:r>
            <a:r>
              <a:rPr lang="tr-TR" dirty="0" err="1" smtClean="0"/>
              <a:t>Erasmus</a:t>
            </a:r>
            <a:r>
              <a:rPr lang="tr-TR" dirty="0" smtClean="0"/>
              <a:t> programı ile yurt dışında stajlarını yapabilmektedirler. </a:t>
            </a:r>
          </a:p>
          <a:p>
            <a:pPr algn="just"/>
            <a:r>
              <a:rPr lang="tr-TR" dirty="0" smtClean="0"/>
              <a:t>Dil yeterliliği olan öğrencilerimiz, AB dışındaki diğer ülkelerle Mevlana değişim programından faydalanabilmektedirler.</a:t>
            </a:r>
          </a:p>
          <a:p>
            <a:pPr algn="just"/>
            <a:r>
              <a:rPr lang="tr-TR" dirty="0" smtClean="0"/>
              <a:t>Ayrıca ulusal sınırlarımız içerisinde Farabi değişim programına da katılabilirler.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219748" y="-32560"/>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415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7179" y="459718"/>
            <a:ext cx="10515600" cy="1325563"/>
          </a:xfrm>
        </p:spPr>
        <p:txBody>
          <a:bodyPr>
            <a:normAutofit/>
          </a:bodyPr>
          <a:lstStyle/>
          <a:p>
            <a:pPr algn="ctr"/>
            <a:r>
              <a:rPr lang="tr-TR" b="1" dirty="0">
                <a:solidFill>
                  <a:srgbClr val="00B050"/>
                </a:solidFill>
                <a:latin typeface="Adobe Garamond Pro" pitchFamily="18" charset="-94"/>
              </a:rPr>
              <a:t>Çevre Koruma Teknolojileri Bölümü</a:t>
            </a:r>
            <a:r>
              <a:rPr lang="tr-TR" dirty="0" smtClean="0"/>
              <a:t/>
            </a:r>
            <a:br>
              <a:rPr lang="tr-TR" dirty="0" smtClean="0"/>
            </a:br>
            <a:r>
              <a:rPr lang="tr-TR" b="1" dirty="0" smtClean="0"/>
              <a:t>Akademik Personel</a:t>
            </a:r>
            <a:endParaRPr lang="tr-TR" b="1" dirty="0"/>
          </a:p>
        </p:txBody>
      </p:sp>
      <p:sp>
        <p:nvSpPr>
          <p:cNvPr id="3" name="İçerik Yer Tutucusu 2"/>
          <p:cNvSpPr>
            <a:spLocks noGrp="1"/>
          </p:cNvSpPr>
          <p:nvPr>
            <p:ph idx="1"/>
          </p:nvPr>
        </p:nvSpPr>
        <p:spPr/>
        <p:txBody>
          <a:bodyPr/>
          <a:lstStyle/>
          <a:p>
            <a:pPr algn="just"/>
            <a:r>
              <a:rPr lang="tr-TR" dirty="0">
                <a:latin typeface="Calibri" pitchFamily="34" charset="0"/>
              </a:rPr>
              <a:t>Bölümümüzde 1 adet Profesör Doktor, 1 adet Doçent Doktor, 1 adet  Öğretim Görevlisi Doktor ve 1 adet Öğretim Görevlisi olmak üzere toplamda 4 adet öğretim elemanı bulunmaktadır. </a:t>
            </a:r>
          </a:p>
          <a:p>
            <a:r>
              <a:rPr lang="tr-TR" dirty="0" smtClean="0"/>
              <a:t>Prof. Dr. Ali SÜLÜN </a:t>
            </a:r>
          </a:p>
          <a:p>
            <a:r>
              <a:rPr lang="tr-TR" dirty="0" smtClean="0"/>
              <a:t>Doç. Dr. </a:t>
            </a:r>
            <a:r>
              <a:rPr lang="tr-TR" dirty="0" err="1" smtClean="0"/>
              <a:t>Memiş</a:t>
            </a:r>
            <a:r>
              <a:rPr lang="tr-TR" dirty="0" smtClean="0"/>
              <a:t> KESDEK</a:t>
            </a:r>
          </a:p>
          <a:p>
            <a:r>
              <a:rPr lang="tr-TR" dirty="0" err="1" smtClean="0"/>
              <a:t>Öğr</a:t>
            </a:r>
            <a:r>
              <a:rPr lang="tr-TR" dirty="0" smtClean="0"/>
              <a:t>. Gör. Dr. Yasin İLEMİN</a:t>
            </a:r>
          </a:p>
          <a:p>
            <a:r>
              <a:rPr lang="tr-TR" dirty="0" err="1" smtClean="0"/>
              <a:t>Öğr</a:t>
            </a:r>
            <a:r>
              <a:rPr lang="tr-TR" dirty="0" smtClean="0"/>
              <a:t>. Gör. Sebile ÖZCAN</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631188" y="251210"/>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779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solidFill>
                  <a:srgbClr val="00B050"/>
                </a:solidFill>
                <a:latin typeface="Adobe Garamond Pro" pitchFamily="18" charset="-94"/>
              </a:rPr>
              <a:t>Çevre Koruma Teknolojileri Bölümü</a:t>
            </a:r>
            <a:r>
              <a:rPr lang="tr-TR" dirty="0"/>
              <a:t/>
            </a:r>
            <a:br>
              <a:rPr lang="tr-TR" dirty="0"/>
            </a:br>
            <a:r>
              <a:rPr lang="tr-TR" b="1" dirty="0"/>
              <a:t>Akademik Personel</a:t>
            </a:r>
            <a:endParaRPr lang="tr-TR" dirty="0"/>
          </a:p>
        </p:txBody>
      </p:sp>
      <p:sp>
        <p:nvSpPr>
          <p:cNvPr id="5" name="İçerik Yer Tutucusu 4"/>
          <p:cNvSpPr>
            <a:spLocks noGrp="1"/>
          </p:cNvSpPr>
          <p:nvPr>
            <p:ph idx="1"/>
          </p:nvPr>
        </p:nvSpPr>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dirty="0"/>
              <a:t>	</a:t>
            </a:r>
            <a:r>
              <a:rPr lang="tr-TR" dirty="0" smtClean="0"/>
              <a:t>		</a:t>
            </a:r>
          </a:p>
          <a:p>
            <a:pPr marL="0" indent="0" algn="ctr">
              <a:buNone/>
            </a:pPr>
            <a:r>
              <a:rPr lang="tr-TR" dirty="0" smtClean="0"/>
              <a:t>Prof</a:t>
            </a:r>
            <a:r>
              <a:rPr lang="tr-TR" dirty="0"/>
              <a:t>. Dr. Ali SÜLÜN </a:t>
            </a:r>
          </a:p>
          <a:p>
            <a:pPr marL="0" indent="0">
              <a:buNone/>
            </a:pPr>
            <a:r>
              <a:rPr lang="tr-TR" dirty="0" smtClean="0"/>
              <a:t>Çalışma Alanları: Çevre Eğitimi</a:t>
            </a:r>
          </a:p>
          <a:p>
            <a:pPr marL="0" indent="0">
              <a:buNone/>
            </a:pPr>
            <a:r>
              <a:rPr lang="tr-TR" dirty="0" smtClean="0"/>
              <a:t>En son mezun olduğu üniversite: Atatürk Üniversitesi Fen Bilimleri Enstitüsü Biyoloji ABD</a:t>
            </a:r>
          </a:p>
          <a:p>
            <a:pPr marL="0" indent="0">
              <a:buNone/>
            </a:pPr>
            <a:endParaRPr lang="tr-TR"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200278" y="251210"/>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23640" y="1717273"/>
            <a:ext cx="1912859" cy="2097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360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solidFill>
                  <a:srgbClr val="00B050"/>
                </a:solidFill>
                <a:latin typeface="Adobe Garamond Pro" pitchFamily="18" charset="-94"/>
              </a:rPr>
              <a:t>Çevre Koruma Teknolojileri Bölümü</a:t>
            </a:r>
            <a:r>
              <a:rPr lang="tr-TR" dirty="0"/>
              <a:t/>
            </a:r>
            <a:br>
              <a:rPr lang="tr-TR" dirty="0"/>
            </a:br>
            <a:r>
              <a:rPr lang="tr-TR" b="1" dirty="0"/>
              <a:t>Akademik Personel</a:t>
            </a:r>
            <a:endParaRPr lang="tr-TR" dirty="0"/>
          </a:p>
        </p:txBody>
      </p:sp>
      <p:sp>
        <p:nvSpPr>
          <p:cNvPr id="3" name="İçerik Yer Tutucusu 2"/>
          <p:cNvSpPr>
            <a:spLocks noGrp="1"/>
          </p:cNvSpPr>
          <p:nvPr>
            <p:ph idx="1"/>
          </p:nvPr>
        </p:nvSpPr>
        <p:spPr/>
        <p:txBody>
          <a:bodyPr>
            <a:normAutofit/>
          </a:bodyPr>
          <a:lstStyle/>
          <a:p>
            <a:pPr marL="0" indent="0">
              <a:buNone/>
            </a:pPr>
            <a:endParaRPr lang="tr-TR" dirty="0" smtClean="0"/>
          </a:p>
          <a:p>
            <a:pPr marL="0" indent="0">
              <a:buNone/>
            </a:pPr>
            <a:endParaRPr lang="tr-TR" dirty="0"/>
          </a:p>
          <a:p>
            <a:pPr marL="0" indent="0">
              <a:buNone/>
            </a:pPr>
            <a:endParaRPr lang="tr-TR" dirty="0" smtClean="0"/>
          </a:p>
          <a:p>
            <a:pPr marL="0" indent="0">
              <a:buNone/>
            </a:pPr>
            <a:r>
              <a:rPr lang="tr-TR" dirty="0" smtClean="0">
                <a:latin typeface="Adobe Caslon Pro" pitchFamily="18" charset="-94"/>
                <a:ea typeface="Adobe Gothic Std B" pitchFamily="34" charset="-128"/>
              </a:rPr>
              <a:t>		                  Doç. Dr. </a:t>
            </a:r>
            <a:r>
              <a:rPr lang="tr-TR" dirty="0" err="1" smtClean="0">
                <a:latin typeface="Adobe Caslon Pro" pitchFamily="18" charset="-94"/>
                <a:ea typeface="Adobe Gothic Std B" pitchFamily="34" charset="-128"/>
              </a:rPr>
              <a:t>Memiş</a:t>
            </a:r>
            <a:r>
              <a:rPr lang="tr-TR" dirty="0" smtClean="0">
                <a:latin typeface="Adobe Caslon Pro" pitchFamily="18" charset="-94"/>
                <a:ea typeface="Adobe Gothic Std B" pitchFamily="34" charset="-128"/>
              </a:rPr>
              <a:t> KESDEK</a:t>
            </a:r>
            <a:endParaRPr lang="tr-TR" dirty="0">
              <a:latin typeface="Adobe Caslon Pro" pitchFamily="18" charset="-94"/>
              <a:ea typeface="Adobe Gothic Std B" pitchFamily="34" charset="-128"/>
            </a:endParaRPr>
          </a:p>
          <a:p>
            <a:pPr marL="0" indent="0">
              <a:buNone/>
            </a:pPr>
            <a:r>
              <a:rPr lang="tr-TR" dirty="0" smtClean="0"/>
              <a:t>Çalışma Alanları: Böcekler, Taksonomi, Toksikoloji.</a:t>
            </a:r>
          </a:p>
          <a:p>
            <a:pPr marL="0" indent="0">
              <a:buNone/>
            </a:pPr>
            <a:r>
              <a:rPr lang="tr-TR" dirty="0" smtClean="0"/>
              <a:t>En son mezun olduğu üniversite: </a:t>
            </a:r>
            <a:r>
              <a:rPr lang="tr-TR" dirty="0"/>
              <a:t>Atatürk Üniversitesi Fen Bilimleri Enstitüsü </a:t>
            </a:r>
            <a:r>
              <a:rPr lang="tr-TR" dirty="0" smtClean="0"/>
              <a:t>Bitki Koruma </a:t>
            </a:r>
            <a:r>
              <a:rPr lang="tr-TR" dirty="0"/>
              <a:t>ABD</a:t>
            </a:r>
          </a:p>
          <a:p>
            <a:endParaRPr lang="tr-TR"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557618" y="251210"/>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Resim 5"/>
          <p:cNvPicPr/>
          <p:nvPr/>
        </p:nvPicPr>
        <p:blipFill>
          <a:blip r:embed="rId3" cstate="print"/>
          <a:srcRect/>
          <a:stretch>
            <a:fillRect/>
          </a:stretch>
        </p:blipFill>
        <p:spPr bwMode="auto">
          <a:xfrm>
            <a:off x="5443855" y="1728027"/>
            <a:ext cx="1304290" cy="1678305"/>
          </a:xfrm>
          <a:prstGeom prst="rect">
            <a:avLst/>
          </a:prstGeom>
          <a:noFill/>
          <a:ln w="9525">
            <a:noFill/>
            <a:miter lim="800000"/>
            <a:headEnd/>
            <a:tailEnd/>
          </a:ln>
        </p:spPr>
      </p:pic>
    </p:spTree>
    <p:extLst>
      <p:ext uri="{BB962C8B-B14F-4D97-AF65-F5344CB8AC3E}">
        <p14:creationId xmlns:p14="http://schemas.microsoft.com/office/powerpoint/2010/main" xmlns="" val="1604900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B050"/>
                </a:solidFill>
                <a:latin typeface="Adobe Garamond Pro" pitchFamily="18" charset="-94"/>
              </a:rPr>
              <a:t>Çevre Koruma Teknolojileri Bölümü</a:t>
            </a:r>
            <a:r>
              <a:rPr lang="tr-TR" dirty="0"/>
              <a:t/>
            </a:r>
            <a:br>
              <a:rPr lang="tr-TR" dirty="0"/>
            </a:br>
            <a:r>
              <a:rPr lang="tr-TR" b="1" dirty="0"/>
              <a:t>Akademik Personel</a:t>
            </a:r>
            <a:endParaRPr lang="tr-TR" dirty="0"/>
          </a:p>
        </p:txBody>
      </p:sp>
      <p:sp>
        <p:nvSpPr>
          <p:cNvPr id="3" name="İçerik Yer Tutucusu 2"/>
          <p:cNvSpPr>
            <a:spLocks noGrp="1"/>
          </p:cNvSpPr>
          <p:nvPr>
            <p:ph idx="1"/>
          </p:nvPr>
        </p:nvSpPr>
        <p:spPr/>
        <p:txBody>
          <a:bodyPr>
            <a:normAutofit/>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				</a:t>
            </a:r>
            <a:r>
              <a:rPr lang="tr-TR" dirty="0" err="1" smtClean="0">
                <a:latin typeface="Adobe Caslon Pro"/>
              </a:rPr>
              <a:t>Öğr</a:t>
            </a:r>
            <a:r>
              <a:rPr lang="tr-TR" dirty="0" smtClean="0">
                <a:latin typeface="Adobe Caslon Pro"/>
              </a:rPr>
              <a:t>. Gör. Dr. Yasin İLEMİN</a:t>
            </a:r>
          </a:p>
          <a:p>
            <a:pPr marL="0" indent="0">
              <a:buNone/>
            </a:pPr>
            <a:r>
              <a:rPr lang="tr-TR" dirty="0" smtClean="0"/>
              <a:t>Çalışma Alanları: Ekoloji, Yaban Hayatı Biyolojisi ve Ekolojisi</a:t>
            </a:r>
          </a:p>
          <a:p>
            <a:pPr marL="0" indent="0">
              <a:buNone/>
            </a:pPr>
            <a:r>
              <a:rPr lang="tr-TR" dirty="0" smtClean="0"/>
              <a:t>En son mezun olduğu üniversite: Muğla Sıtkı Koçman Üniversitesi  Fen Bilimleri Enstitüsü Biyoloji ABD</a:t>
            </a:r>
          </a:p>
          <a:p>
            <a:endParaRPr lang="tr-TR" dirty="0" smtClean="0"/>
          </a:p>
          <a:p>
            <a:endParaRPr lang="tr-TR" dirty="0"/>
          </a:p>
          <a:p>
            <a:pPr marL="3657600" lvl="8" indent="0">
              <a:buNone/>
            </a:pPr>
            <a:endParaRPr lang="tr-TR" dirty="0" smtClean="0"/>
          </a:p>
          <a:p>
            <a:pPr marL="3657600" lvl="8" indent="0">
              <a:buNone/>
            </a:pPr>
            <a:endParaRPr lang="tr-TR" sz="2800"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200278" y="251210"/>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27834" y="1765738"/>
            <a:ext cx="1744554" cy="2081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812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B050"/>
                </a:solidFill>
                <a:latin typeface="Adobe Garamond Pro" pitchFamily="18" charset="-94"/>
              </a:rPr>
              <a:t>Çevre Koruma Teknolojileri Bölümü</a:t>
            </a:r>
            <a:r>
              <a:rPr lang="tr-TR" dirty="0"/>
              <a:t/>
            </a:r>
            <a:br>
              <a:rPr lang="tr-TR" dirty="0"/>
            </a:br>
            <a:r>
              <a:rPr lang="tr-TR" b="1" dirty="0"/>
              <a:t>Akademik Personel</a:t>
            </a:r>
            <a:endParaRPr lang="tr-TR" dirty="0"/>
          </a:p>
        </p:txBody>
      </p:sp>
      <p:sp>
        <p:nvSpPr>
          <p:cNvPr id="3" name="İçerik Yer Tutucusu 2"/>
          <p:cNvSpPr>
            <a:spLocks noGrp="1"/>
          </p:cNvSpPr>
          <p:nvPr>
            <p:ph idx="1"/>
          </p:nvPr>
        </p:nvSpPr>
        <p:spPr/>
        <p:txBody>
          <a:bodyPr>
            <a:normAutofit/>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r>
              <a:rPr lang="tr-TR" dirty="0" smtClean="0"/>
              <a:t>				</a:t>
            </a:r>
            <a:r>
              <a:rPr lang="tr-TR" dirty="0" err="1" smtClean="0">
                <a:latin typeface="Adobe Caslon Pro"/>
              </a:rPr>
              <a:t>Öğr</a:t>
            </a:r>
            <a:r>
              <a:rPr lang="tr-TR" dirty="0" smtClean="0">
                <a:latin typeface="Adobe Caslon Pro"/>
              </a:rPr>
              <a:t>. Gör. Sebile ÖZCAN</a:t>
            </a:r>
          </a:p>
          <a:p>
            <a:pPr marL="0" indent="0">
              <a:buNone/>
            </a:pPr>
            <a:r>
              <a:rPr lang="tr-TR" dirty="0" smtClean="0"/>
              <a:t>Çalışma Alanları: Çevre Kimyası, Çevre Mühendisliği, Organik Kimya</a:t>
            </a:r>
          </a:p>
          <a:p>
            <a:pPr marL="0" indent="0">
              <a:buNone/>
            </a:pPr>
            <a:r>
              <a:rPr lang="tr-TR" dirty="0" smtClean="0"/>
              <a:t>En son mezun olduğu üniversite: Atatürk Üniversitesi  Fen Bilimleri Enstitüsü Kimya Mühendisliği ABD</a:t>
            </a:r>
          </a:p>
          <a:p>
            <a:endParaRPr lang="tr-TR" dirty="0" smtClean="0"/>
          </a:p>
          <a:p>
            <a:endParaRPr lang="tr-TR" dirty="0"/>
          </a:p>
          <a:p>
            <a:pPr marL="3657600" lvl="8" indent="0">
              <a:buNone/>
            </a:pPr>
            <a:endParaRPr lang="tr-TR" dirty="0" smtClean="0"/>
          </a:p>
          <a:p>
            <a:pPr marL="3657600" lvl="8" indent="0">
              <a:buNone/>
            </a:pPr>
            <a:endParaRPr lang="tr-TR" sz="2800"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200278" y="251210"/>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descr="https://servis.mu.edu.tr/personelservis/Resim.aspx?mail=sebileozca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43447" y="1839310"/>
            <a:ext cx="1839311" cy="19770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2669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B050"/>
                </a:solidFill>
                <a:latin typeface="Adobe Garamond Pro" pitchFamily="18" charset="-94"/>
              </a:rPr>
              <a:t>Çevre Koruma Teknolojileri Bölümü </a:t>
            </a:r>
            <a:r>
              <a:rPr lang="tr-TR" b="1" dirty="0" smtClean="0">
                <a:latin typeface="Arial Black" panose="020B0A04020102020204" pitchFamily="34" charset="0"/>
              </a:rPr>
              <a:t>İletişim</a:t>
            </a:r>
            <a:endParaRPr lang="tr-TR" b="1" dirty="0"/>
          </a:p>
        </p:txBody>
      </p:sp>
      <p:sp>
        <p:nvSpPr>
          <p:cNvPr id="3" name="İçerik Yer Tutucusu 2"/>
          <p:cNvSpPr>
            <a:spLocks noGrp="1"/>
          </p:cNvSpPr>
          <p:nvPr>
            <p:ph idx="1"/>
          </p:nvPr>
        </p:nvSpPr>
        <p:spPr/>
        <p:txBody>
          <a:bodyPr>
            <a:normAutofit fontScale="85000" lnSpcReduction="20000"/>
          </a:bodyPr>
          <a:lstStyle/>
          <a:p>
            <a:r>
              <a:rPr lang="tr-TR" dirty="0" smtClean="0"/>
              <a:t>Öğrenci İşleri Telefon:</a:t>
            </a:r>
          </a:p>
          <a:p>
            <a:pPr marL="0" indent="0">
              <a:buNone/>
            </a:pPr>
            <a:r>
              <a:rPr lang="tr-TR" dirty="0" smtClean="0"/>
              <a:t>0 252 211 13 04</a:t>
            </a:r>
          </a:p>
          <a:p>
            <a:pPr marL="0" indent="0">
              <a:buNone/>
            </a:pPr>
            <a:r>
              <a:rPr lang="tr-TR" dirty="0" smtClean="0"/>
              <a:t>0 252 211 22 45</a:t>
            </a:r>
          </a:p>
          <a:p>
            <a:r>
              <a:rPr lang="tr-TR" dirty="0" smtClean="0"/>
              <a:t>Özel Kalem Telefon:</a:t>
            </a:r>
          </a:p>
          <a:p>
            <a:pPr marL="0" indent="0">
              <a:buNone/>
            </a:pPr>
            <a:r>
              <a:rPr lang="tr-TR" dirty="0" smtClean="0"/>
              <a:t>0 252 211 19 94</a:t>
            </a:r>
          </a:p>
          <a:p>
            <a:r>
              <a:rPr lang="tr-TR" dirty="0"/>
              <a:t>e</a:t>
            </a:r>
            <a:r>
              <a:rPr lang="tr-TR" dirty="0" smtClean="0"/>
              <a:t>-posta:</a:t>
            </a:r>
          </a:p>
          <a:p>
            <a:pPr marL="0" indent="0">
              <a:buNone/>
            </a:pPr>
            <a:r>
              <a:rPr lang="tr-TR" dirty="0" smtClean="0">
                <a:hlinkClick r:id="rId2"/>
              </a:rPr>
              <a:t>fethiye@mu.edu.tr</a:t>
            </a:r>
            <a:endParaRPr lang="tr-TR" dirty="0" smtClean="0"/>
          </a:p>
          <a:p>
            <a:r>
              <a:rPr lang="tr-TR" dirty="0" smtClean="0"/>
              <a:t>Adres :</a:t>
            </a:r>
          </a:p>
          <a:p>
            <a:pPr marL="0" indent="0">
              <a:buNone/>
            </a:pPr>
            <a:r>
              <a:rPr lang="tr-TR" dirty="0" smtClean="0"/>
              <a:t>Muğla Sıtkı Koçman Üniversitesi</a:t>
            </a:r>
          </a:p>
          <a:p>
            <a:pPr marL="0" indent="0">
              <a:buNone/>
            </a:pPr>
            <a:r>
              <a:rPr lang="tr-TR" dirty="0" smtClean="0"/>
              <a:t>Fethiye Ali Sıtkı Mefharet Koçman M.Y.O.</a:t>
            </a:r>
          </a:p>
          <a:p>
            <a:pPr marL="0" indent="0">
              <a:buNone/>
            </a:pPr>
            <a:r>
              <a:rPr lang="tr-TR" dirty="0" smtClean="0"/>
              <a:t>Baha </a:t>
            </a:r>
            <a:r>
              <a:rPr lang="tr-TR" dirty="0" err="1" smtClean="0"/>
              <a:t>Şıkman</a:t>
            </a:r>
            <a:r>
              <a:rPr lang="tr-TR" dirty="0" smtClean="0"/>
              <a:t> Caddesi 314 Sokak No:6,  48300 Fethiye/MUĞLA</a:t>
            </a:r>
          </a:p>
          <a:p>
            <a:pPr marL="0" indent="0">
              <a:buNone/>
            </a:pPr>
            <a:endParaRPr lang="tr-TR" dirty="0"/>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200278" y="251210"/>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757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latin typeface="Adobe Garamond Pro" pitchFamily="18" charset="-94"/>
              </a:rPr>
              <a:t>Çevre Koruma Teknolojileri </a:t>
            </a:r>
            <a:r>
              <a:rPr lang="tr-TR" b="1" dirty="0" smtClean="0">
                <a:solidFill>
                  <a:srgbClr val="00B050"/>
                </a:solidFill>
                <a:latin typeface="Adobe Garamond Pro" pitchFamily="18" charset="-94"/>
              </a:rPr>
              <a:t>Bölümü</a:t>
            </a:r>
            <a:endParaRPr lang="tr-TR" dirty="0"/>
          </a:p>
        </p:txBody>
      </p:sp>
      <p:sp>
        <p:nvSpPr>
          <p:cNvPr id="3" name="İçerik Yer Tutucusu 2"/>
          <p:cNvSpPr>
            <a:spLocks noGrp="1"/>
          </p:cNvSpPr>
          <p:nvPr>
            <p:ph idx="1"/>
          </p:nvPr>
        </p:nvSpPr>
        <p:spPr/>
        <p:txBody>
          <a:bodyPr>
            <a:normAutofit fontScale="70000" lnSpcReduction="20000"/>
          </a:bodyPr>
          <a:lstStyle/>
          <a:p>
            <a:pPr algn="just"/>
            <a:r>
              <a:rPr lang="tr-TR" sz="3600" dirty="0"/>
              <a:t>Çevre Koruma </a:t>
            </a:r>
            <a:r>
              <a:rPr lang="tr-TR" sz="3600" dirty="0">
                <a:latin typeface="Calibri" pitchFamily="34" charset="0"/>
              </a:rPr>
              <a:t>Teknolojileri </a:t>
            </a:r>
            <a:r>
              <a:rPr lang="tr-TR" sz="3600" dirty="0" smtClean="0">
                <a:latin typeface="Calibri" pitchFamily="34" charset="0"/>
              </a:rPr>
              <a:t>Bölümümüz </a:t>
            </a:r>
            <a:r>
              <a:rPr lang="tr-TR" altLang="tr-TR" sz="3600" dirty="0">
                <a:latin typeface="Calibri" pitchFamily="34" charset="0"/>
              </a:rPr>
              <a:t>2011 yılında kurulmuştur. Ancak, </a:t>
            </a:r>
            <a:r>
              <a:rPr lang="tr-TR" altLang="tr-TR" sz="3600" dirty="0" smtClean="0">
                <a:latin typeface="Calibri" pitchFamily="34" charset="0"/>
              </a:rPr>
              <a:t>öğrenci </a:t>
            </a:r>
            <a:r>
              <a:rPr lang="tr-TR" altLang="tr-TR" sz="3600" dirty="0">
                <a:latin typeface="Calibri" pitchFamily="34" charset="0"/>
              </a:rPr>
              <a:t>almaya </a:t>
            </a:r>
            <a:r>
              <a:rPr lang="tr-TR" altLang="tr-TR" sz="3600" dirty="0" smtClean="0">
                <a:latin typeface="Calibri" pitchFamily="34" charset="0"/>
              </a:rPr>
              <a:t>2013-2014 eğitim-öğretim </a:t>
            </a:r>
            <a:r>
              <a:rPr lang="tr-TR" altLang="tr-TR" sz="3600" dirty="0">
                <a:latin typeface="Calibri" pitchFamily="34" charset="0"/>
              </a:rPr>
              <a:t>yılında </a:t>
            </a:r>
            <a:r>
              <a:rPr lang="tr-TR" altLang="tr-TR" sz="3600" dirty="0" smtClean="0">
                <a:latin typeface="Calibri" pitchFamily="34" charset="0"/>
              </a:rPr>
              <a:t>başlamıştır</a:t>
            </a:r>
            <a:r>
              <a:rPr lang="tr-TR" altLang="tr-TR" sz="3600" dirty="0">
                <a:latin typeface="Calibri" pitchFamily="34" charset="0"/>
              </a:rPr>
              <a:t>. </a:t>
            </a:r>
          </a:p>
          <a:p>
            <a:pPr algn="just"/>
            <a:r>
              <a:rPr lang="tr-TR" sz="3600" dirty="0" smtClean="0">
                <a:latin typeface="Calibri" pitchFamily="34" charset="0"/>
              </a:rPr>
              <a:t>Bölümümüz, </a:t>
            </a:r>
            <a:r>
              <a:rPr lang="tr-TR" sz="3600" dirty="0">
                <a:latin typeface="Calibri" pitchFamily="34" charset="0"/>
              </a:rPr>
              <a:t>Çevre Koruma ve </a:t>
            </a:r>
            <a:r>
              <a:rPr lang="tr-TR" sz="3600" dirty="0" smtClean="0">
                <a:latin typeface="Calibri" pitchFamily="34" charset="0"/>
              </a:rPr>
              <a:t>Kontrol Programı adıyla örgün (normal) öğretim şeklinde eğitim ve öğretim faaliyetine devam etmektedir.</a:t>
            </a:r>
          </a:p>
          <a:p>
            <a:pPr algn="just"/>
            <a:r>
              <a:rPr lang="tr-TR" sz="4000" dirty="0" smtClean="0">
                <a:latin typeface="Calibri" pitchFamily="34" charset="0"/>
              </a:rPr>
              <a:t>Bölümümüzde 1 adet Profesör Doktor, 1 adet Doçent Doktor, 1 adet  Öğretim Görevlisi Doktor ve 1 adet Öğretim Görevlisi olmak üzere toplamda 4 adet öğretim elemanı bulunmaktadır. </a:t>
            </a:r>
          </a:p>
          <a:p>
            <a:pPr algn="just"/>
            <a:r>
              <a:rPr lang="tr-TR" sz="4000" dirty="0" smtClean="0">
                <a:latin typeface="Calibri" pitchFamily="34" charset="0"/>
              </a:rPr>
              <a:t>Bölümümüzde normal öğretimde halen öğrenim gören </a:t>
            </a:r>
            <a:r>
              <a:rPr lang="tr-TR" sz="4000" dirty="0" smtClean="0">
                <a:latin typeface="Calibri" pitchFamily="34" charset="0"/>
              </a:rPr>
              <a:t>92 </a:t>
            </a:r>
            <a:r>
              <a:rPr lang="tr-TR" sz="4000" dirty="0" smtClean="0">
                <a:latin typeface="Calibri" pitchFamily="34" charset="0"/>
              </a:rPr>
              <a:t>(aktif) öğrencimiz kayıtlıdır.  </a:t>
            </a:r>
          </a:p>
          <a:p>
            <a:pPr algn="just"/>
            <a:r>
              <a:rPr lang="tr-TR" sz="4000" dirty="0" smtClean="0">
                <a:latin typeface="Calibri" pitchFamily="34" charset="0"/>
              </a:rPr>
              <a:t>2021-2022 </a:t>
            </a:r>
            <a:r>
              <a:rPr lang="tr-TR" sz="4000" dirty="0" smtClean="0">
                <a:latin typeface="Calibri" pitchFamily="34" charset="0"/>
              </a:rPr>
              <a:t>eğitim-öğretim yılı, Güz ve Bahar dönemlerinde bölümümüzden toplamda </a:t>
            </a:r>
            <a:r>
              <a:rPr lang="tr-TR" sz="4000" dirty="0" smtClean="0">
                <a:latin typeface="Calibri" pitchFamily="34" charset="0"/>
              </a:rPr>
              <a:t>25 </a:t>
            </a:r>
            <a:r>
              <a:rPr lang="tr-TR" sz="4000" dirty="0" smtClean="0">
                <a:latin typeface="Calibri" pitchFamily="34" charset="0"/>
              </a:rPr>
              <a:t>öğrenci mezun olmuştur.</a:t>
            </a:r>
          </a:p>
          <a:p>
            <a:pPr algn="just"/>
            <a:r>
              <a:rPr lang="tr-TR" sz="4000" dirty="0" smtClean="0">
                <a:latin typeface="Calibri" pitchFamily="34" charset="0"/>
              </a:rPr>
              <a:t>Bölümümüz halen ön lisans düzeyinde (iki yıllık) eğitim vermektedir.</a:t>
            </a:r>
          </a:p>
          <a:p>
            <a:pPr marL="0" indent="0">
              <a:buNone/>
            </a:pPr>
            <a:endParaRPr lang="tr-TR" dirty="0" smtClean="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168747" y="353748"/>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719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latin typeface="Adobe Garamond Pro" pitchFamily="18" charset="-94"/>
              </a:rPr>
              <a:t>Çevre Koruma Teknolojileri Bölümü</a:t>
            </a:r>
            <a:endParaRPr lang="tr-TR" dirty="0"/>
          </a:p>
        </p:txBody>
      </p:sp>
      <p:pic>
        <p:nvPicPr>
          <p:cNvPr id="5" name="İçerik Yer Tutucusu 4"/>
          <p:cNvPicPr>
            <a:picLocks noGrp="1" noChangeAspect="1"/>
          </p:cNvPicPr>
          <p:nvPr>
            <p:ph idx="1"/>
          </p:nvPr>
        </p:nvPicPr>
        <p:blipFill>
          <a:blip r:embed="rId2"/>
          <a:stretch>
            <a:fillRect/>
          </a:stretch>
        </p:blipFill>
        <p:spPr>
          <a:xfrm>
            <a:off x="4786312" y="1690688"/>
            <a:ext cx="6459757" cy="4436843"/>
          </a:xfrm>
          <a:prstGeom prst="rect">
            <a:avLst/>
          </a:prstGeom>
        </p:spPr>
      </p:pic>
      <p:pic>
        <p:nvPicPr>
          <p:cNvPr id="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168747" y="353748"/>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İçerik Yer Tutucusu 7"/>
          <p:cNvPicPr>
            <a:picLocks noChangeAspect="1"/>
          </p:cNvPicPr>
          <p:nvPr/>
        </p:nvPicPr>
        <p:blipFill>
          <a:blip r:embed="rId4"/>
          <a:stretch>
            <a:fillRect/>
          </a:stretch>
        </p:blipFill>
        <p:spPr>
          <a:xfrm>
            <a:off x="115615" y="1860332"/>
            <a:ext cx="4792718" cy="4477406"/>
          </a:xfrm>
          <a:prstGeom prst="rect">
            <a:avLst/>
          </a:prstGeom>
        </p:spPr>
      </p:pic>
    </p:spTree>
    <p:extLst>
      <p:ext uri="{BB962C8B-B14F-4D97-AF65-F5344CB8AC3E}">
        <p14:creationId xmlns:p14="http://schemas.microsoft.com/office/powerpoint/2010/main" xmlns="" val="30874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54925"/>
            <a:ext cx="10515600" cy="1325563"/>
          </a:xfrm>
        </p:spPr>
        <p:txBody>
          <a:bodyPr/>
          <a:lstStyle/>
          <a:p>
            <a:r>
              <a:rPr lang="tr-TR" b="1" dirty="0">
                <a:solidFill>
                  <a:srgbClr val="00B050"/>
                </a:solidFill>
                <a:latin typeface="Adobe Garamond Pro" pitchFamily="18" charset="-94"/>
              </a:rPr>
              <a:t>Çevre Koruma Teknolojileri </a:t>
            </a:r>
            <a:r>
              <a:rPr lang="tr-TR" b="1" dirty="0" smtClean="0">
                <a:solidFill>
                  <a:srgbClr val="00B050"/>
                </a:solidFill>
                <a:latin typeface="Adobe Garamond Pro" pitchFamily="18" charset="-94"/>
              </a:rPr>
              <a:t>Bölümü   </a:t>
            </a:r>
            <a:endParaRPr lang="tr-TR" dirty="0"/>
          </a:p>
        </p:txBody>
      </p:sp>
      <p:sp>
        <p:nvSpPr>
          <p:cNvPr id="3" name="İçerik Yer Tutucusu 2"/>
          <p:cNvSpPr>
            <a:spLocks noGrp="1"/>
          </p:cNvSpPr>
          <p:nvPr>
            <p:ph idx="1"/>
          </p:nvPr>
        </p:nvSpPr>
        <p:spPr>
          <a:xfrm>
            <a:off x="168166" y="1271752"/>
            <a:ext cx="11185634" cy="5586248"/>
          </a:xfrm>
        </p:spPr>
        <p:txBody>
          <a:bodyPr>
            <a:normAutofit fontScale="62500" lnSpcReduction="20000"/>
          </a:bodyPr>
          <a:lstStyle/>
          <a:p>
            <a:pPr algn="just"/>
            <a:r>
              <a:rPr lang="tr-TR" sz="4500" dirty="0" smtClean="0"/>
              <a:t>Bölümün </a:t>
            </a:r>
            <a:r>
              <a:rPr lang="tr-TR" sz="4500" dirty="0"/>
              <a:t>amacı; </a:t>
            </a:r>
            <a:r>
              <a:rPr lang="tr-TR" sz="4500" dirty="0" smtClean="0"/>
              <a:t>Ülkemizin ve Dünyamızın artan nüfusu karşısında günümüzde insan sağlığı ve çevre sağlığı, çevre temizliği büyük önem arz etmektedir. Bu amaçla, hava </a:t>
            </a:r>
            <a:r>
              <a:rPr lang="tr-TR" sz="4500" dirty="0"/>
              <a:t>kirliliği, gürültü kirliliği, katı atık kirliliği, içme suyu ve </a:t>
            </a:r>
            <a:r>
              <a:rPr lang="tr-TR" sz="4500" dirty="0" err="1"/>
              <a:t>atıksu</a:t>
            </a:r>
            <a:r>
              <a:rPr lang="tr-TR" sz="4500" dirty="0"/>
              <a:t> arıtımında kullanılan ölçüm cihazlarını ve tesis işletim ekipmanlarını, laboratuvar aletlerini ve cihazlarını, çevresel parametrelerin analiz edilme yöntemlerini ve veri toplamayı, büro alet, makine ve malzemelerini kullanmayı bilen ve akademik bir anlayış içerisinde temel bilgi düzeyine sahip teknik personel </a:t>
            </a:r>
            <a:r>
              <a:rPr lang="tr-TR" sz="4500" dirty="0" smtClean="0"/>
              <a:t>ve ara insan işgücü yetiştirmektir</a:t>
            </a:r>
            <a:r>
              <a:rPr lang="tr-TR" sz="4500" dirty="0"/>
              <a:t>. </a:t>
            </a:r>
            <a:endParaRPr lang="tr-TR" dirty="0" smtClean="0"/>
          </a:p>
          <a:p>
            <a:pPr algn="just"/>
            <a:r>
              <a:rPr lang="tr-TR" sz="4500" dirty="0"/>
              <a:t>Yukarıda bahsedilen mesleki donanımlara sahip olan mezun öğrenciler, bakanlıklara bağlı çevre ile ilgili olan çeşitli birimlerde, belediyelere bağlı çevre koruma ve yönetim birimlerinde ve ayrıca, özel sektör temsilciliklerinde “</a:t>
            </a:r>
            <a:r>
              <a:rPr lang="tr-TR" sz="4500" b="1" dirty="0"/>
              <a:t>Çevre Teknikeri</a:t>
            </a:r>
            <a:r>
              <a:rPr lang="tr-TR" sz="4500" dirty="0"/>
              <a:t>” olarak iş bulma imkanlarına </a:t>
            </a:r>
            <a:r>
              <a:rPr lang="tr-TR" sz="4500" dirty="0" smtClean="0"/>
              <a:t>sahip olacaklardır. </a:t>
            </a:r>
            <a:r>
              <a:rPr lang="tr-TR" sz="4500" dirty="0"/>
              <a:t>Çevre teknikerleri bahsedilen istihdam alanlarında özellikle de laboratuvar ortamında ve arazi şartlarında çalışma imkanı bulabilmektedir. Çevre teknikerleri işin gerektirdiği ölçülerde çevre, inşaat, kimya mühendisleri ve teknikerleri, biyologlar, sağlık personelleri, şehir bölge plancıları ve gönüllü çevre </a:t>
            </a:r>
            <a:r>
              <a:rPr lang="tr-TR" sz="4500" dirty="0" smtClean="0"/>
              <a:t>kuruluşları </a:t>
            </a:r>
            <a:r>
              <a:rPr lang="tr-TR" sz="4500" dirty="0"/>
              <a:t>ile iletişim halindedirler.</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463036" y="238138"/>
            <a:ext cx="825073" cy="1191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95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latin typeface="Adobe Garamond Pro" pitchFamily="18" charset="-94"/>
              </a:rPr>
              <a:t>Çevre Koruma Teknolojileri Bölümü </a:t>
            </a:r>
            <a:endParaRPr lang="tr-TR"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168747" y="353748"/>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descr="Fethiye Ali Sıtkı Mefharet Koçman Meslek Yüksekokulu - Mugla'da Üniversite  Akademi Binası"/>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06814" y="1786758"/>
            <a:ext cx="4866289" cy="388882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D:\ÇEVRE KORUMA TEKNOLOJİLERİ BÖLÜMÜ DERS AÇMA VE ÖRNEK TEZLER\BELEDİYE PROTOKOL VE FAALİYET KLASÖRÜ\2015-2016 MEZUNLARI DERSLİK-5\20160503_105405.jpg"/>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29710" y="1429407"/>
            <a:ext cx="4340773" cy="40885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360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rgbClr val="00B050"/>
                </a:solidFill>
                <a:latin typeface="Adobe Garamond Pro" pitchFamily="18" charset="-94"/>
              </a:rPr>
              <a:t>Çevre Koruma Teknolojileri Bölümü </a:t>
            </a:r>
            <a:r>
              <a:rPr lang="tr-TR" dirty="0" smtClean="0"/>
              <a:t>			</a:t>
            </a:r>
            <a:r>
              <a:rPr lang="tr-TR" sz="4900" b="1" dirty="0" smtClean="0">
                <a:solidFill>
                  <a:srgbClr val="00B050"/>
                </a:solidFill>
              </a:rPr>
              <a:t>Bölümün Konumu</a:t>
            </a:r>
            <a:endParaRPr lang="tr-TR" sz="4900" b="1" dirty="0">
              <a:solidFill>
                <a:srgbClr val="00B050"/>
              </a:solidFill>
            </a:endParaRPr>
          </a:p>
        </p:txBody>
      </p:sp>
      <p:pic>
        <p:nvPicPr>
          <p:cNvPr id="4" name="İçerik Yer Tutucusu 3"/>
          <p:cNvPicPr>
            <a:picLocks noGrp="1" noChangeAspect="1"/>
          </p:cNvPicPr>
          <p:nvPr>
            <p:ph idx="1"/>
          </p:nvPr>
        </p:nvPicPr>
        <p:blipFill>
          <a:blip r:embed="rId2"/>
          <a:stretch>
            <a:fillRect/>
          </a:stretch>
        </p:blipFill>
        <p:spPr>
          <a:xfrm>
            <a:off x="1460937" y="1986455"/>
            <a:ext cx="8650015" cy="4393324"/>
          </a:xfrm>
          <a:prstGeom prst="rect">
            <a:avLst/>
          </a:prstGeom>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0410454" y="416801"/>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3238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a:solidFill>
                  <a:srgbClr val="00B050"/>
                </a:solidFill>
                <a:latin typeface="Adobe Garamond Pro" pitchFamily="18" charset="-94"/>
              </a:rPr>
              <a:t>Çevre Koruma Teknolojileri Bölümü </a:t>
            </a:r>
            <a:r>
              <a:rPr lang="tr-TR" b="1" dirty="0" smtClean="0"/>
              <a:t>Bölümün Ders İçeriği</a:t>
            </a:r>
            <a:endParaRPr lang="tr-TR" b="1" dirty="0"/>
          </a:p>
        </p:txBody>
      </p:sp>
      <p:sp>
        <p:nvSpPr>
          <p:cNvPr id="3" name="İçerik Yer Tutucusu 2"/>
          <p:cNvSpPr>
            <a:spLocks noGrp="1"/>
          </p:cNvSpPr>
          <p:nvPr>
            <p:ph idx="1"/>
          </p:nvPr>
        </p:nvSpPr>
        <p:spPr/>
        <p:txBody>
          <a:bodyPr/>
          <a:lstStyle/>
          <a:p>
            <a:r>
              <a:rPr lang="tr-TR" dirty="0" smtClean="0"/>
              <a:t>Bölümümüz yeni müfredatında 1. yıl 27 , 2. yıl ise 22 adet olmak üzere </a:t>
            </a:r>
          </a:p>
          <a:p>
            <a:pPr marL="0" indent="0">
              <a:buNone/>
            </a:pPr>
            <a:r>
              <a:rPr lang="tr-TR" dirty="0" smtClean="0"/>
              <a:t>toplam 49 adet ders bulunmaktadır.</a:t>
            </a:r>
          </a:p>
          <a:p>
            <a:pPr marL="0" indent="0">
              <a:buNone/>
            </a:pPr>
            <a:endParaRPr lang="tr-TR" dirty="0" smtClean="0"/>
          </a:p>
          <a:p>
            <a:r>
              <a:rPr lang="tr-TR" dirty="0" smtClean="0"/>
              <a:t>Bu derslerden 8 tanesi 1. sınıfta, 13 tanesi ise 2. sınıfta seçmeli derstir.</a:t>
            </a:r>
          </a:p>
          <a:p>
            <a:endParaRPr lang="tr-TR" dirty="0" smtClean="0"/>
          </a:p>
          <a:p>
            <a:r>
              <a:rPr lang="tr-TR" dirty="0" smtClean="0"/>
              <a:t>Öğrencilerimiz, 1.sınıfta azami 19 zorunlu ve 8 seçmeli ders; 2. sınıfta ise azami 9 zorunlu 13 seçmeli dersten (toplam 120 AKTS ile) başarılı oldukları ve 2.00 ve üzeri genel not ortalamasına sahip olduklarında ön lisans diploması almaya hak kazanacaklardır.</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610144" y="301191"/>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14123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2455" y="18296"/>
            <a:ext cx="10891345" cy="1325563"/>
          </a:xfrm>
        </p:spPr>
        <p:txBody>
          <a:bodyPr>
            <a:normAutofit/>
          </a:bodyPr>
          <a:lstStyle/>
          <a:p>
            <a:pPr algn="ctr"/>
            <a:r>
              <a:rPr lang="tr-TR" b="1" dirty="0">
                <a:solidFill>
                  <a:srgbClr val="00B050"/>
                </a:solidFill>
                <a:latin typeface="Adobe Garamond Pro" pitchFamily="18" charset="-94"/>
              </a:rPr>
              <a:t>Çevre Koruma Teknolojileri Bölümü</a:t>
            </a:r>
            <a:r>
              <a:rPr lang="tr-TR" b="1" dirty="0" smtClean="0">
                <a:solidFill>
                  <a:schemeClr val="accent2"/>
                </a:solidFill>
              </a:rPr>
              <a:t/>
            </a:r>
            <a:br>
              <a:rPr lang="tr-TR" b="1" dirty="0" smtClean="0">
                <a:solidFill>
                  <a:schemeClr val="accent2"/>
                </a:solidFill>
              </a:rPr>
            </a:br>
            <a:r>
              <a:rPr lang="tr-TR" b="1" dirty="0" smtClean="0"/>
              <a:t>Mezunların Nitelikleri</a:t>
            </a:r>
            <a:endParaRPr lang="tr-TR" b="1" dirty="0"/>
          </a:p>
        </p:txBody>
      </p:sp>
      <p:sp>
        <p:nvSpPr>
          <p:cNvPr id="3" name="İçerik Yer Tutucusu 2"/>
          <p:cNvSpPr>
            <a:spLocks noGrp="1"/>
          </p:cNvSpPr>
          <p:nvPr>
            <p:ph idx="1"/>
          </p:nvPr>
        </p:nvSpPr>
        <p:spPr>
          <a:xfrm>
            <a:off x="189187" y="1629103"/>
            <a:ext cx="11634952" cy="5228897"/>
          </a:xfrm>
        </p:spPr>
        <p:txBody>
          <a:bodyPr>
            <a:normAutofit fontScale="77500" lnSpcReduction="20000"/>
          </a:bodyPr>
          <a:lstStyle/>
          <a:p>
            <a:pPr algn="just"/>
            <a:r>
              <a:rPr lang="tr-TR" sz="3600" dirty="0" smtClean="0"/>
              <a:t>Artan nüfus ve bu nüfusun çevreye karşı duyarsız kaldığı günümüzde, çevre kirliliği alarm vermektedir. </a:t>
            </a:r>
          </a:p>
          <a:p>
            <a:pPr algn="just"/>
            <a:endParaRPr lang="tr-TR" sz="3600" dirty="0" smtClean="0"/>
          </a:p>
          <a:p>
            <a:pPr algn="just"/>
            <a:r>
              <a:rPr lang="tr-TR" sz="3600" dirty="0" smtClean="0"/>
              <a:t>Önemli </a:t>
            </a:r>
            <a:r>
              <a:rPr lang="tr-TR" sz="3600" dirty="0"/>
              <a:t>bir turizm </a:t>
            </a:r>
            <a:r>
              <a:rPr lang="tr-TR" sz="3600" dirty="0" smtClean="0"/>
              <a:t>bölgesi ve olağan </a:t>
            </a:r>
            <a:r>
              <a:rPr lang="tr-TR" sz="3600" dirty="0"/>
              <a:t>ü</a:t>
            </a:r>
            <a:r>
              <a:rPr lang="tr-TR" sz="3600" dirty="0" smtClean="0"/>
              <a:t>stü bir doğal güzelliği olan ülkemiz ve bölgemizde bölümümüzden mezun olan öğrenciler, iyi bir iletişim kazanmakta,  çevreye duyarlı, çevrenin korunması ve sahip çıkılması </a:t>
            </a:r>
            <a:r>
              <a:rPr lang="tr-TR" sz="3600" dirty="0"/>
              <a:t>konularında temel </a:t>
            </a:r>
            <a:r>
              <a:rPr lang="tr-TR" sz="3600" dirty="0" smtClean="0"/>
              <a:t>becerilerini kazanmakla </a:t>
            </a:r>
            <a:r>
              <a:rPr lang="tr-TR" sz="3600" dirty="0"/>
              <a:t>birlikte, </a:t>
            </a:r>
            <a:r>
              <a:rPr lang="tr-TR" sz="3600" dirty="0" smtClean="0"/>
              <a:t>çevre kirliliğini önlemede nasıl bir yol izleyecekleri konusunda, hangi tedbirler alacaklarıyla </a:t>
            </a:r>
            <a:r>
              <a:rPr lang="tr-TR" sz="3600" dirty="0"/>
              <a:t>ilgili </a:t>
            </a:r>
            <a:r>
              <a:rPr lang="tr-TR" sz="3600" dirty="0" smtClean="0"/>
              <a:t>olarak teorik bilgileri sahip olmakta, yasal yöntemlerin nasıl  uygulayacaklarını konusunda gerekli bilgileri ve donanımları elde etme imkanını yakalamakta, çevre ile ilgili diğer konularda (</a:t>
            </a:r>
            <a:r>
              <a:rPr lang="tr-TR" sz="3600" dirty="0" err="1" smtClean="0"/>
              <a:t>Çet</a:t>
            </a:r>
            <a:r>
              <a:rPr lang="tr-TR" sz="3600" dirty="0" smtClean="0"/>
              <a:t> Raporu Hazırlanması vs.) bilgilere sahip olmakta, </a:t>
            </a:r>
            <a:r>
              <a:rPr lang="tr-TR" sz="3600" dirty="0"/>
              <a:t>teknik becerilerini arttıracak uygulama pratiklerini ve </a:t>
            </a:r>
            <a:r>
              <a:rPr lang="tr-TR" sz="3600" dirty="0" smtClean="0"/>
              <a:t>kamu ve özel sektör </a:t>
            </a:r>
            <a:r>
              <a:rPr lang="tr-TR" sz="3600" dirty="0"/>
              <a:t>deneyimlerini arttıracak </a:t>
            </a:r>
            <a:r>
              <a:rPr lang="tr-TR" sz="3600" dirty="0" smtClean="0"/>
              <a:t>lokomotif hizmetlerin yürütülmesinde donanıma sahip olacaklardır.</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410478" y="41010"/>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2568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38200" y="365125"/>
            <a:ext cx="10985938" cy="1325563"/>
          </a:xfrm>
        </p:spPr>
        <p:txBody>
          <a:bodyPr/>
          <a:lstStyle/>
          <a:p>
            <a:pPr algn="ctr"/>
            <a:r>
              <a:rPr lang="tr-TR" b="1" dirty="0">
                <a:solidFill>
                  <a:srgbClr val="00B050"/>
                </a:solidFill>
                <a:latin typeface="Adobe Garamond Pro" pitchFamily="18" charset="-94"/>
              </a:rPr>
              <a:t>Çevre Koruma Teknolojileri Bölümü</a:t>
            </a:r>
            <a:r>
              <a:rPr lang="tr-TR" b="1" dirty="0">
                <a:solidFill>
                  <a:schemeClr val="accent2"/>
                </a:solidFill>
              </a:rPr>
              <a:t/>
            </a:r>
            <a:br>
              <a:rPr lang="tr-TR" b="1" dirty="0">
                <a:solidFill>
                  <a:schemeClr val="accent2"/>
                </a:solidFill>
              </a:rPr>
            </a:br>
            <a:r>
              <a:rPr lang="tr-TR" b="1" dirty="0"/>
              <a:t>Mezunların Nitelikleri</a:t>
            </a:r>
            <a:endParaRPr lang="tr-TR" dirty="0"/>
          </a:p>
        </p:txBody>
      </p:sp>
      <p:sp>
        <p:nvSpPr>
          <p:cNvPr id="3" name="İçerik Yer Tutucusu 2"/>
          <p:cNvSpPr>
            <a:spLocks noGrp="1"/>
          </p:cNvSpPr>
          <p:nvPr>
            <p:ph idx="1"/>
          </p:nvPr>
        </p:nvSpPr>
        <p:spPr/>
        <p:txBody>
          <a:bodyPr/>
          <a:lstStyle/>
          <a:p>
            <a:pPr algn="just"/>
            <a:r>
              <a:rPr lang="tr-TR" dirty="0"/>
              <a:t>Mezunlarınız, Belediyelerde, Çevre ve Şehircilik Bakanlığında, Tarım ve Köy İşleri Bakanlığında iş bulma imkanına sahip olacaklardır. </a:t>
            </a:r>
          </a:p>
          <a:p>
            <a:pPr algn="just"/>
            <a:r>
              <a:rPr lang="tr-TR" dirty="0"/>
              <a:t>Halen bu kurumlarda çalışan mezun öğrencilerimiz de mevcuttur. Yine öğrenci iken diğer kurumlarda çalışan mezunlarımız da ilgili kurumlarındaki bir üst dereceye yükselme imkanına sahiptirler.</a:t>
            </a:r>
          </a:p>
          <a:p>
            <a:pPr algn="just"/>
            <a:r>
              <a:rPr lang="tr-TR" dirty="0"/>
              <a:t>Ayrıca bölümümüzden mezun olduktan sonra DGS (Dikey Geçiş Sınavı) sınavı ile bölümleriyle ilgili lisans programlarında da öğretimlerini sürdürebilmektedirler. </a:t>
            </a:r>
          </a:p>
          <a:p>
            <a:endParaRPr lang="tr-TR"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0746774" y="301191"/>
            <a:ext cx="825073" cy="1336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86161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873</Words>
  <Application>Microsoft Office PowerPoint</Application>
  <PresentationFormat>Özel</PresentationFormat>
  <Paragraphs>97</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Office Teması</vt:lpstr>
      <vt:lpstr>Fethiye Ali Sıtkı Mefharet Koçman Meslek Yüksekokulu </vt:lpstr>
      <vt:lpstr>Çevre Koruma Teknolojileri Bölümü</vt:lpstr>
      <vt:lpstr>Çevre Koruma Teknolojileri Bölümü</vt:lpstr>
      <vt:lpstr>Çevre Koruma Teknolojileri Bölümü   </vt:lpstr>
      <vt:lpstr>Çevre Koruma Teknolojileri Bölümü </vt:lpstr>
      <vt:lpstr>Çevre Koruma Teknolojileri Bölümü    Bölümün Konumu</vt:lpstr>
      <vt:lpstr>Çevre Koruma Teknolojileri Bölümü Bölümün Ders İçeriği</vt:lpstr>
      <vt:lpstr>Çevre Koruma Teknolojileri Bölümü Mezunların Nitelikleri</vt:lpstr>
      <vt:lpstr>Çevre Koruma Teknolojileri Bölümü Mezunların Nitelikleri</vt:lpstr>
      <vt:lpstr>Çevre Koruma Teknolojileri Bölümü Araştırma Olanakları</vt:lpstr>
      <vt:lpstr>Çevre Koruma Teknolojileri Bölümü Staj Olanakları</vt:lpstr>
      <vt:lpstr>Çevre Koruma Teknolojileri Bölümü  Yurtdışı Üniversite Değişim Programı Olanakları</vt:lpstr>
      <vt:lpstr>Çevre Koruma Teknolojileri Bölümü Akademik Personel</vt:lpstr>
      <vt:lpstr>Çevre Koruma Teknolojileri Bölümü Akademik Personel</vt:lpstr>
      <vt:lpstr>Çevre Koruma Teknolojileri Bölümü Akademik Personel</vt:lpstr>
      <vt:lpstr>Çevre Koruma Teknolojileri Bölümü Akademik Personel</vt:lpstr>
      <vt:lpstr>Çevre Koruma Teknolojileri Bölümü Akademik Personel</vt:lpstr>
      <vt:lpstr>Çevre Koruma Teknolojileri Bölümü İletişim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Fethiye Ali Sıtkı Mefharet Koçman Meslek Yüksekokulu</dc:title>
  <dc:creator>FIF-103</dc:creator>
  <cp:lastModifiedBy>pc</cp:lastModifiedBy>
  <cp:revision>65</cp:revision>
  <dcterms:created xsi:type="dcterms:W3CDTF">2020-07-23T10:02:23Z</dcterms:created>
  <dcterms:modified xsi:type="dcterms:W3CDTF">2022-07-18T12:12:21Z</dcterms:modified>
</cp:coreProperties>
</file>