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55" autoAdjust="0"/>
  </p:normalViewPr>
  <p:slideViewPr>
    <p:cSldViewPr>
      <p:cViewPr varScale="1">
        <p:scale>
          <a:sx n="91" d="100"/>
          <a:sy n="91" d="100"/>
        </p:scale>
        <p:origin x="1374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14706-3206-4F5B-87D8-46EFD0681196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D8772-DDF6-4242-98D0-9060DB2706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28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8772-DDF6-4242-98D0-9060DB2706D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69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65B5F-5CF0-4BD1-890B-579E8AA4A60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12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Güz Yarıyılı Ders Kayıt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Hakkında…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201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Değerli öğrenciler, 2020-2021 Öğretim </a:t>
            </a:r>
            <a:r>
              <a:rPr lang="tr-TR" smtClean="0"/>
              <a:t>Yılı </a:t>
            </a:r>
            <a:r>
              <a:rPr lang="tr-TR" smtClean="0"/>
              <a:t>Güz</a:t>
            </a:r>
            <a:r>
              <a:rPr lang="tr-TR" smtClean="0"/>
              <a:t> </a:t>
            </a:r>
            <a:r>
              <a:rPr lang="tr-TR" dirty="0" smtClean="0"/>
              <a:t>Yarıyılı ders kayıtları </a:t>
            </a:r>
            <a:r>
              <a:rPr lang="tr-TR" b="1" dirty="0" smtClean="0"/>
              <a:t>28 Eylül- 2 Ekim </a:t>
            </a:r>
            <a:r>
              <a:rPr lang="tr-TR" dirty="0" smtClean="0"/>
              <a:t>2020 tarihleri arasında yapılacaktır.</a:t>
            </a:r>
          </a:p>
          <a:p>
            <a:r>
              <a:rPr lang="tr-TR" dirty="0" smtClean="0"/>
              <a:t>Dersler </a:t>
            </a:r>
            <a:r>
              <a:rPr lang="tr-TR" b="1" dirty="0" smtClean="0"/>
              <a:t>5 </a:t>
            </a:r>
            <a:r>
              <a:rPr lang="tr-TR" b="1" dirty="0"/>
              <a:t>Ekim 2020 </a:t>
            </a:r>
            <a:r>
              <a:rPr lang="tr-TR" dirty="0"/>
              <a:t>tarihinde </a:t>
            </a:r>
            <a:r>
              <a:rPr lang="tr-TR" b="1" dirty="0" smtClean="0"/>
              <a:t>DYS</a:t>
            </a:r>
            <a:r>
              <a:rPr lang="tr-TR" dirty="0" smtClean="0"/>
              <a:t> </a:t>
            </a:r>
            <a:r>
              <a:rPr lang="tr-TR" dirty="0"/>
              <a:t>ü</a:t>
            </a:r>
            <a:r>
              <a:rPr lang="tr-TR" dirty="0" smtClean="0"/>
              <a:t>zerinden uzaktan öğretim yöntemi ile yapılacaktır.</a:t>
            </a:r>
          </a:p>
          <a:p>
            <a:r>
              <a:rPr lang="tr-TR" dirty="0" smtClean="0"/>
              <a:t>İkinci öğretim, ikinci üniversite ve artık yıl (üçüncü ve üzeri yıl) okuyan öğrenciler harçlarını yatırmadan (Türkiye </a:t>
            </a:r>
            <a:r>
              <a:rPr lang="tr-TR" dirty="0"/>
              <a:t>Ekonomi Bankası)  </a:t>
            </a:r>
            <a:r>
              <a:rPr lang="tr-TR" dirty="0" smtClean="0"/>
              <a:t>ders kesinleştirme ve danışman onay işlemi yapılamamaktadır. </a:t>
            </a:r>
          </a:p>
          <a:p>
            <a:r>
              <a:rPr lang="tr-TR" dirty="0" smtClean="0"/>
              <a:t>İkinci sınıf ve üzeri olan öğrenciler varsa öncelikle altta kalan derslerini atamak zorundadırlar.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49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Her dönem için alınması gereken kredi miktarı maksimum 30 AKTS olup, altta dersi kalan ve genel not ortalaması 2:00 ve üzeri olan 2. sınıf öğrencilerine + 6 kredi hakkı daha tanınmıştır.</a:t>
            </a:r>
          </a:p>
          <a:p>
            <a:r>
              <a:rPr lang="tr-TR" dirty="0" smtClean="0"/>
              <a:t>Yukarıdaki açıklamaları dikkate alarak, </a:t>
            </a:r>
            <a:r>
              <a:rPr lang="tr-TR" dirty="0"/>
              <a:t>aşağıda tablolar şeklinde </a:t>
            </a:r>
            <a:r>
              <a:rPr lang="tr-TR" dirty="0" smtClean="0"/>
              <a:t>verilmiş olan 1. ve 2. sınıflar için Güz Yarıyılına ait  dersleri  </a:t>
            </a:r>
            <a:r>
              <a:rPr lang="tr-TR" u="sng" dirty="0">
                <a:solidFill>
                  <a:srgbClr val="FF0000"/>
                </a:solidFill>
              </a:rPr>
              <a:t>t</a:t>
            </a:r>
            <a:r>
              <a:rPr lang="tr-TR" u="sng" dirty="0" smtClean="0">
                <a:solidFill>
                  <a:srgbClr val="FF0000"/>
                </a:solidFill>
              </a:rPr>
              <a:t>ablonun başında verilen ders sayılarını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da  dikkate alarak kayıtlarınızı oluşturunuz…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89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91680" y="332656"/>
            <a:ext cx="6102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1. SINIF GÜZ YARIYILI </a:t>
            </a:r>
            <a:r>
              <a:rPr lang="tr-TR" b="1" dirty="0" smtClean="0"/>
              <a:t>(</a:t>
            </a:r>
            <a:r>
              <a:rPr lang="tr-TR" b="1" dirty="0">
                <a:solidFill>
                  <a:srgbClr val="FF0000"/>
                </a:solidFill>
              </a:rPr>
              <a:t>7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Zorunlu, </a:t>
            </a:r>
            <a:r>
              <a:rPr lang="tr-TR" b="1" dirty="0">
                <a:solidFill>
                  <a:schemeClr val="accent1"/>
                </a:solidFill>
              </a:rPr>
              <a:t>3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>
                <a:solidFill>
                  <a:schemeClr val="accent1"/>
                </a:solidFill>
              </a:rPr>
              <a:t>seçmeli</a:t>
            </a:r>
            <a:r>
              <a:rPr lang="tr-TR" b="1" dirty="0"/>
              <a:t>)</a:t>
            </a:r>
            <a:r>
              <a:rPr lang="tr-TR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67432"/>
              </p:ext>
            </p:extLst>
          </p:nvPr>
        </p:nvGraphicFramePr>
        <p:xfrm>
          <a:off x="467544" y="908720"/>
          <a:ext cx="7776865" cy="4780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937">
                  <a:extLst>
                    <a:ext uri="{9D8B030D-6E8A-4147-A177-3AD203B41FA5}">
                      <a16:colId xmlns:a16="http://schemas.microsoft.com/office/drawing/2014/main" val="2576861202"/>
                    </a:ext>
                  </a:extLst>
                </a:gridCol>
                <a:gridCol w="649054">
                  <a:extLst>
                    <a:ext uri="{9D8B030D-6E8A-4147-A177-3AD203B41FA5}">
                      <a16:colId xmlns:a16="http://schemas.microsoft.com/office/drawing/2014/main" val="4218155847"/>
                    </a:ext>
                  </a:extLst>
                </a:gridCol>
                <a:gridCol w="649054">
                  <a:extLst>
                    <a:ext uri="{9D8B030D-6E8A-4147-A177-3AD203B41FA5}">
                      <a16:colId xmlns:a16="http://schemas.microsoft.com/office/drawing/2014/main" val="727761268"/>
                    </a:ext>
                  </a:extLst>
                </a:gridCol>
                <a:gridCol w="793288">
                  <a:extLst>
                    <a:ext uri="{9D8B030D-6E8A-4147-A177-3AD203B41FA5}">
                      <a16:colId xmlns:a16="http://schemas.microsoft.com/office/drawing/2014/main" val="2331151109"/>
                    </a:ext>
                  </a:extLst>
                </a:gridCol>
                <a:gridCol w="3028917">
                  <a:extLst>
                    <a:ext uri="{9D8B030D-6E8A-4147-A177-3AD203B41FA5}">
                      <a16:colId xmlns:a16="http://schemas.microsoft.com/office/drawing/2014/main" val="3585009962"/>
                    </a:ext>
                  </a:extLst>
                </a:gridCol>
                <a:gridCol w="649054">
                  <a:extLst>
                    <a:ext uri="{9D8B030D-6E8A-4147-A177-3AD203B41FA5}">
                      <a16:colId xmlns:a16="http://schemas.microsoft.com/office/drawing/2014/main" val="2222377347"/>
                    </a:ext>
                  </a:extLst>
                </a:gridCol>
                <a:gridCol w="721171">
                  <a:extLst>
                    <a:ext uri="{9D8B030D-6E8A-4147-A177-3AD203B41FA5}">
                      <a16:colId xmlns:a16="http://schemas.microsoft.com/office/drawing/2014/main" val="518178936"/>
                    </a:ext>
                  </a:extLst>
                </a:gridCol>
                <a:gridCol w="709390">
                  <a:extLst>
                    <a:ext uri="{9D8B030D-6E8A-4147-A177-3AD203B41FA5}">
                      <a16:colId xmlns:a16="http://schemas.microsoft.com/office/drawing/2014/main" val="1349295887"/>
                    </a:ext>
                  </a:extLst>
                </a:gridCol>
              </a:tblGrid>
              <a:tr h="34904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DERSİN </a:t>
                      </a:r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KODU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SINIF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YARIYILI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DERSİN ADI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TÜRÜ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 </a:t>
                      </a:r>
                      <a:endParaRPr lang="tr-TR" sz="12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SAATİ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AKTS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4067649391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YDB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İNGİLİZCE 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7329955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TOİ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GENEL TURİZM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5927779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RTV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İLETİŞİM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0609465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İŞY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İŞLETME YÖNETİMİ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4687011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BİP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BİLGİ ve İLETİŞİM TEKNOLOJİSİ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1100596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TUR OP. VE SEYAHAT ACENTECİLİĞİ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1110829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TURİZM VE ÇEVRE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7071041"/>
                  </a:ext>
                </a:extLst>
              </a:tr>
              <a:tr h="31453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ZORUNLU DERS AKTS TOPLAMI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tr-TR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9291200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TOI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1803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ÖNBÜRO HİZMETLERİ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tr-TR" sz="12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1292846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SGP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İLK </a:t>
                      </a: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YARDIM (**)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8498376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TSH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ÖZEL İLGİ </a:t>
                      </a: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TURİZMİ (**)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1462414"/>
                  </a:ext>
                </a:extLst>
              </a:tr>
              <a:tr h="31453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YDB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1911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ALMANCA  </a:t>
                      </a: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I (**)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2443240"/>
                  </a:ext>
                </a:extLst>
              </a:tr>
              <a:tr h="173156"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tr-TR" sz="1400" dirty="0" smtClean="0">
                          <a:solidFill>
                            <a:schemeClr val="accent1"/>
                          </a:solidFill>
                        </a:rPr>
                        <a:t>SEÇMELİ DERS AKTS TOPLAMI</a:t>
                      </a:r>
                      <a:endParaRPr lang="tr-TR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tr-TR" sz="1400" dirty="0" smtClean="0">
                          <a:solidFill>
                            <a:schemeClr val="accent1"/>
                          </a:solidFill>
                        </a:rPr>
                        <a:t>6-7</a:t>
                      </a:r>
                      <a:endParaRPr lang="tr-TR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tr-TR" sz="1400" b="1" dirty="0" smtClean="0">
                          <a:solidFill>
                            <a:schemeClr val="accent1"/>
                          </a:solidFill>
                        </a:rPr>
                        <a:t>9</a:t>
                      </a:r>
                      <a:endParaRPr lang="tr-TR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9967"/>
                  </a:ext>
                </a:extLst>
              </a:tr>
              <a:tr h="314535"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tr-TR" b="1" dirty="0" smtClean="0"/>
                        <a:t>GENEL AKTS TOPLAMI</a:t>
                      </a:r>
                      <a:endParaRPr lang="tr-T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tr-TR" b="0" dirty="0" smtClean="0"/>
                        <a:t>24-25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tr-TR" b="1" dirty="0" smtClean="0"/>
                        <a:t>30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087863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429030" y="5685007"/>
            <a:ext cx="42909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Notlar:</a:t>
            </a:r>
          </a:p>
          <a:p>
            <a:r>
              <a:rPr lang="tr-TR" dirty="0" smtClean="0"/>
              <a:t> 1- </a:t>
            </a:r>
            <a:r>
              <a:rPr lang="tr-TR" dirty="0" smtClean="0">
                <a:solidFill>
                  <a:srgbClr val="FF0000"/>
                </a:solidFill>
              </a:rPr>
              <a:t>(*)</a:t>
            </a:r>
            <a:r>
              <a:rPr lang="tr-TR" dirty="0" smtClean="0"/>
              <a:t> : Bu dersi tüm öğrenciler seçecektir.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 2- (**)</a:t>
            </a:r>
            <a:r>
              <a:rPr lang="tr-TR" dirty="0" smtClean="0"/>
              <a:t>: Bu derslerden iki tanesi seçilecektir.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61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795322"/>
              </p:ext>
            </p:extLst>
          </p:nvPr>
        </p:nvGraphicFramePr>
        <p:xfrm>
          <a:off x="564095" y="1192380"/>
          <a:ext cx="8136905" cy="4202731"/>
        </p:xfrm>
        <a:graphic>
          <a:graphicData uri="http://schemas.openxmlformats.org/drawingml/2006/table">
            <a:tbl>
              <a:tblPr/>
              <a:tblGrid>
                <a:gridCol w="591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06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6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6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349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DERSİN KODU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SINIF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YARIYILI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DERSİN ADI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TÜRÜ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DERS </a:t>
                      </a:r>
                      <a:endParaRPr lang="tr-TR" sz="12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SAATİ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effectLst/>
                          <a:latin typeface="Arial"/>
                        </a:rPr>
                        <a:t>AKTS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3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YDB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MESLEKİ YABANCI DİL (İNGİLİZCE)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4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PZR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TURİZM PAZARLAMASI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74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TURİZM COĞRAFYASI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9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ANADOLU UYGARLIKLARI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1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TOİ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MİSAFİR </a:t>
                      </a:r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İLİŞKİLERİ (*)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Z/S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7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BSR/GSR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BEDEN </a:t>
                      </a:r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EĞİTİMİ/RESİM (*)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Z/S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0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TOİ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SERVİS </a:t>
                      </a:r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TEKNİKLERİ (*)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Z/S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894"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Zorunlu Alınacak Dersin</a:t>
                      </a:r>
                      <a:r>
                        <a:rPr lang="tr-TR" sz="12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AKTS </a:t>
                      </a:r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Toplamı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3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YDB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MESLEKİ YABANCI DİL (ALMANCA) </a:t>
                      </a:r>
                      <a:r>
                        <a:rPr lang="it-IT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it-IT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*)</a:t>
                      </a:r>
                      <a:endParaRPr lang="it-IT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8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TOİ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KONGRE SEMİNER </a:t>
                      </a: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ORGANİZASYONU (**)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3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İŞY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İNSAN KAYNAKLARI </a:t>
                      </a: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YÖNETİMİ (**)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3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BRY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DOSYALAMA VE </a:t>
                      </a:r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ARŞİVLEME (**)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28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Seçmeli Açılacak Derslerin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 AKTS Toplamı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8-9</a:t>
                      </a:r>
                      <a:endParaRPr lang="tr-TR" sz="1200" b="0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tr-TR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30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GENEL TOPLAM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effectLst/>
                          <a:latin typeface="Arial"/>
                        </a:rPr>
                        <a:t>29-30</a:t>
                      </a:r>
                      <a:endParaRPr lang="tr-T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effectLst/>
                          <a:latin typeface="Arial"/>
                        </a:rPr>
                        <a:t>32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691680" y="620688"/>
            <a:ext cx="6102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/>
              <a:t>2. </a:t>
            </a:r>
            <a:r>
              <a:rPr lang="tr-TR" b="1" dirty="0"/>
              <a:t>SINIF GÜZ YARIYILI </a:t>
            </a:r>
            <a:r>
              <a:rPr lang="tr-TR" b="1" dirty="0" smtClean="0"/>
              <a:t>(</a:t>
            </a:r>
            <a:r>
              <a:rPr lang="tr-TR" b="1" dirty="0" smtClean="0">
                <a:solidFill>
                  <a:srgbClr val="FF0000"/>
                </a:solidFill>
              </a:rPr>
              <a:t> 7 Zorunlu &amp; Seçmeli , </a:t>
            </a:r>
            <a:r>
              <a:rPr lang="tr-TR" b="1" dirty="0">
                <a:solidFill>
                  <a:schemeClr val="accent1"/>
                </a:solidFill>
              </a:rPr>
              <a:t>3</a:t>
            </a:r>
            <a:r>
              <a:rPr lang="tr-TR" b="1" dirty="0" smtClean="0">
                <a:solidFill>
                  <a:schemeClr val="accent1"/>
                </a:solidFill>
              </a:rPr>
              <a:t> </a:t>
            </a:r>
            <a:r>
              <a:rPr lang="tr-TR" b="1" dirty="0">
                <a:solidFill>
                  <a:schemeClr val="accent1"/>
                </a:solidFill>
              </a:rPr>
              <a:t>S</a:t>
            </a:r>
            <a:r>
              <a:rPr lang="tr-TR" b="1" dirty="0" smtClean="0">
                <a:solidFill>
                  <a:schemeClr val="accent1"/>
                </a:solidFill>
              </a:rPr>
              <a:t>eçmeli</a:t>
            </a:r>
            <a:r>
              <a:rPr lang="tr-TR" b="1" dirty="0"/>
              <a:t>)</a:t>
            </a:r>
            <a:r>
              <a:rPr lang="tr-TR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529633" y="5395111"/>
            <a:ext cx="81369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/>
              <a:t>Notlar: </a:t>
            </a:r>
          </a:p>
          <a:p>
            <a:r>
              <a:rPr lang="tr-TR" sz="1600" dirty="0" smtClean="0"/>
              <a:t>1- Öncelikli olarak alttan kalan ders varsa onlar alınacaktır.</a:t>
            </a:r>
          </a:p>
          <a:p>
            <a:r>
              <a:rPr lang="tr-TR" sz="1600" dirty="0" smtClean="0"/>
              <a:t>2- </a:t>
            </a:r>
            <a:r>
              <a:rPr lang="tr-TR" sz="1600" dirty="0" smtClean="0">
                <a:solidFill>
                  <a:srgbClr val="FF0000"/>
                </a:solidFill>
              </a:rPr>
              <a:t>(*)</a:t>
            </a:r>
            <a:r>
              <a:rPr lang="tr-TR" sz="1600" dirty="0" smtClean="0"/>
              <a:t> : Bu dersleri tüm öğrenciler alacaklardır.</a:t>
            </a:r>
          </a:p>
          <a:p>
            <a:r>
              <a:rPr lang="tr-TR" sz="1600" dirty="0" smtClean="0"/>
              <a:t>3- Beden ve Resim derslerinden yalnızca biri seçilebilir.  </a:t>
            </a:r>
          </a:p>
          <a:p>
            <a:r>
              <a:rPr lang="tr-TR" sz="1600" dirty="0" smtClean="0"/>
              <a:t>4- </a:t>
            </a:r>
            <a:r>
              <a:rPr lang="tr-TR" sz="1600" dirty="0" smtClean="0">
                <a:solidFill>
                  <a:schemeClr val="accent1"/>
                </a:solidFill>
              </a:rPr>
              <a:t>(**)</a:t>
            </a:r>
            <a:r>
              <a:rPr lang="tr-TR" sz="1600" dirty="0" smtClean="0"/>
              <a:t>: Bu derslerden üç tanesi seçilecektir.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171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4" y="908720"/>
            <a:ext cx="836327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524</Words>
  <Application>Microsoft Office PowerPoint</Application>
  <PresentationFormat>Ekran Gösterisi (4:3)</PresentationFormat>
  <Paragraphs>230</Paragraphs>
  <Slides>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Ofis Teması</vt:lpstr>
      <vt:lpstr>Güz Yarıyılı Ders Kayıt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Bahar Yarıyılı Ders Kayıt</dc:title>
  <dc:creator>user</dc:creator>
  <cp:lastModifiedBy>FIF-103</cp:lastModifiedBy>
  <cp:revision>33</cp:revision>
  <dcterms:created xsi:type="dcterms:W3CDTF">2019-01-21T12:57:51Z</dcterms:created>
  <dcterms:modified xsi:type="dcterms:W3CDTF">2020-09-28T11:19:07Z</dcterms:modified>
</cp:coreProperties>
</file>